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303" r:id="rId3"/>
    <p:sldId id="286" r:id="rId4"/>
    <p:sldId id="304" r:id="rId5"/>
    <p:sldId id="25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5" r:id="rId20"/>
    <p:sldId id="306" r:id="rId21"/>
    <p:sldId id="273" r:id="rId22"/>
    <p:sldId id="309" r:id="rId23"/>
    <p:sldId id="308" r:id="rId24"/>
    <p:sldId id="310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Μάγδα Τσιρώνη" initials="ΜΤ" lastIdx="1" clrIdx="0">
    <p:extLst>
      <p:ext uri="{19B8F6BF-5375-455C-9EA6-DF929625EA0E}">
        <p15:presenceInfo xmlns:p15="http://schemas.microsoft.com/office/powerpoint/2012/main" userId="Μάγδα Τσιρών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6AA"/>
    <a:srgbClr val="EBDDC3"/>
    <a:srgbClr val="6BAAB7"/>
    <a:srgbClr val="F7F7F7"/>
    <a:srgbClr val="ABBB71"/>
    <a:srgbClr val="1057AC"/>
    <a:srgbClr val="EFC2A7"/>
    <a:srgbClr val="4B473F"/>
    <a:srgbClr val="F7CE7D"/>
    <a:srgbClr val="F4B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Μεσαίο στυλ 3 - Έμφαση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Μεσαίο στυλ 3 - Έμφαση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635"/>
  </p:normalViewPr>
  <p:slideViewPr>
    <p:cSldViewPr snapToGrid="0">
      <p:cViewPr varScale="1">
        <p:scale>
          <a:sx n="103" d="100"/>
          <a:sy n="103" d="100"/>
        </p:scale>
        <p:origin x="88" y="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E425F-383F-4D3E-8467-5B9134543D3F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6B0E6D5D-4721-410D-92DE-2BBE5CABF845}">
      <dgm:prSet phldrT="[Κείμενο]" custT="1"/>
      <dgm:spPr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l-GR" sz="1200" b="1" dirty="0"/>
            <a:t>Υποβολή αίτησης υπαγωγής στο ΠΣΚΕ</a:t>
          </a:r>
        </a:p>
      </dgm:t>
    </dgm:pt>
    <dgm:pt modelId="{A0E294E4-0323-4E39-BDD4-E3C413CFCCA7}" type="parTrans" cxnId="{7B6D8ABC-A519-468E-9F83-8D1C41CA6A16}">
      <dgm:prSet/>
      <dgm:spPr/>
      <dgm:t>
        <a:bodyPr/>
        <a:lstStyle/>
        <a:p>
          <a:endParaRPr lang="el-GR" sz="1200" b="1"/>
        </a:p>
      </dgm:t>
    </dgm:pt>
    <dgm:pt modelId="{A977535A-9B05-4613-966E-A5172129C17B}" type="sibTrans" cxnId="{7B6D8ABC-A519-468E-9F83-8D1C41CA6A16}">
      <dgm:prSet custT="1"/>
      <dgm:spPr/>
      <dgm:t>
        <a:bodyPr/>
        <a:lstStyle/>
        <a:p>
          <a:endParaRPr lang="el-GR" sz="1200" b="1"/>
        </a:p>
      </dgm:t>
    </dgm:pt>
    <dgm:pt modelId="{ABE4EF51-FBA5-484F-8DC3-1C91FA9A8CEB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968C8C">
              <a:lumMod val="7500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Έλεγχος πληρότητας, νομιμότητας, Αξιολόγηση, Έλεγχος Αξιολόγησης από Επιτροπή Ελέγχου </a:t>
          </a:r>
          <a:endParaRPr lang="el-GR" sz="12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 (από 2 – 5 μέλη)</a:t>
          </a:r>
        </a:p>
      </dgm:t>
    </dgm:pt>
    <dgm:pt modelId="{31BE147E-2AD0-4CBE-9EDD-18467B572B7D}" type="parTrans" cxnId="{88821818-7E51-40C0-A76F-48202017B33F}">
      <dgm:prSet/>
      <dgm:spPr/>
      <dgm:t>
        <a:bodyPr/>
        <a:lstStyle/>
        <a:p>
          <a:endParaRPr lang="el-GR" sz="1200" b="1"/>
        </a:p>
      </dgm:t>
    </dgm:pt>
    <dgm:pt modelId="{1CB0FC0B-2C9E-421B-B4B9-DFACAB13449D}" type="sibTrans" cxnId="{88821818-7E51-40C0-A76F-48202017B33F}">
      <dgm:prSet custT="1"/>
      <dgm:spPr/>
      <dgm:t>
        <a:bodyPr/>
        <a:lstStyle/>
        <a:p>
          <a:endParaRPr lang="el-GR" sz="1200" b="1"/>
        </a:p>
      </dgm:t>
    </dgm:pt>
    <dgm:pt modelId="{CD908525-21A5-4CE4-A921-E25080B8AF5A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968C8C">
              <a:lumMod val="7500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Σύνταξη οριστικού πίνακα και έκδοση απόφασης υπαγωγής</a:t>
          </a:r>
        </a:p>
      </dgm:t>
    </dgm:pt>
    <dgm:pt modelId="{ABB06AF2-0B36-486E-876C-2A443CD5CE08}" type="parTrans" cxnId="{653D6E53-60EA-4453-B7A8-209935131CF1}">
      <dgm:prSet/>
      <dgm:spPr/>
      <dgm:t>
        <a:bodyPr/>
        <a:lstStyle/>
        <a:p>
          <a:endParaRPr lang="el-GR"/>
        </a:p>
      </dgm:t>
    </dgm:pt>
    <dgm:pt modelId="{3D20C8EA-0064-4EFB-A994-766A2F0C23C3}" type="sibTrans" cxnId="{653D6E53-60EA-4453-B7A8-209935131CF1}">
      <dgm:prSet/>
      <dgm:spPr/>
      <dgm:t>
        <a:bodyPr/>
        <a:lstStyle/>
        <a:p>
          <a:endParaRPr lang="el-GR"/>
        </a:p>
      </dgm:t>
    </dgm:pt>
    <dgm:pt modelId="{5016F30A-09B1-4816-8E32-F50BA883C8FC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968C8C">
              <a:lumMod val="7500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Σύνταξη προσωρινού πίνακα</a:t>
          </a:r>
        </a:p>
      </dgm:t>
    </dgm:pt>
    <dgm:pt modelId="{88554872-E0D1-4ED5-9C46-36053CA62661}" type="parTrans" cxnId="{C0F54326-77CF-41C5-B63E-246B873BF487}">
      <dgm:prSet/>
      <dgm:spPr/>
      <dgm:t>
        <a:bodyPr/>
        <a:lstStyle/>
        <a:p>
          <a:endParaRPr lang="el-GR"/>
        </a:p>
      </dgm:t>
    </dgm:pt>
    <dgm:pt modelId="{600849B2-387E-40BE-8A30-9BFC6CEE77B4}" type="sibTrans" cxnId="{C0F54326-77CF-41C5-B63E-246B873BF487}">
      <dgm:prSet/>
      <dgm:spPr/>
      <dgm:t>
        <a:bodyPr/>
        <a:lstStyle/>
        <a:p>
          <a:endParaRPr lang="el-GR"/>
        </a:p>
      </dgm:t>
    </dgm:pt>
    <dgm:pt modelId="{2A6A618A-CBBD-4365-8405-8493FFFB3319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968C8C">
              <a:lumMod val="7500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Υποβολή ενστάσεων, Σύσταση Επιτροπής Ενστάσεων &amp; Εξέταση Ενστάσεων</a:t>
          </a:r>
        </a:p>
      </dgm:t>
    </dgm:pt>
    <dgm:pt modelId="{3CC42913-B1E5-4F35-A485-735D2C8EAA85}" type="parTrans" cxnId="{96AA5FA0-F7D2-474E-B7B5-7C8EE51C0801}">
      <dgm:prSet/>
      <dgm:spPr/>
      <dgm:t>
        <a:bodyPr/>
        <a:lstStyle/>
        <a:p>
          <a:endParaRPr lang="el-GR"/>
        </a:p>
      </dgm:t>
    </dgm:pt>
    <dgm:pt modelId="{737809E2-CCC9-45A0-97AD-087D338606EC}" type="sibTrans" cxnId="{96AA5FA0-F7D2-474E-B7B5-7C8EE51C0801}">
      <dgm:prSet/>
      <dgm:spPr/>
      <dgm:t>
        <a:bodyPr/>
        <a:lstStyle/>
        <a:p>
          <a:endParaRPr lang="el-GR"/>
        </a:p>
      </dgm:t>
    </dgm:pt>
    <dgm:pt modelId="{60AE75EB-AF81-4730-8205-E288AA8C88F5}" type="pres">
      <dgm:prSet presAssocID="{09EE425F-383F-4D3E-8467-5B9134543D3F}" presName="Name0" presStyleCnt="0">
        <dgm:presLayoutVars>
          <dgm:dir/>
          <dgm:resizeHandles val="exact"/>
        </dgm:presLayoutVars>
      </dgm:prSet>
      <dgm:spPr/>
    </dgm:pt>
    <dgm:pt modelId="{7F4336D0-0D23-47E3-BAF0-90133E5B0D5F}" type="pres">
      <dgm:prSet presAssocID="{6B0E6D5D-4721-410D-92DE-2BBE5CABF845}" presName="node" presStyleLbl="node1" presStyleIdx="0" presStyleCnt="5">
        <dgm:presLayoutVars>
          <dgm:bulletEnabled val="1"/>
        </dgm:presLayoutVars>
      </dgm:prSet>
      <dgm:spPr/>
    </dgm:pt>
    <dgm:pt modelId="{76537F45-382D-4865-9063-116B96733C67}" type="pres">
      <dgm:prSet presAssocID="{A977535A-9B05-4613-966E-A5172129C17B}" presName="sibTrans" presStyleLbl="sibTrans2D1" presStyleIdx="0" presStyleCnt="4"/>
      <dgm:spPr/>
    </dgm:pt>
    <dgm:pt modelId="{D4F6F812-60A9-4FE2-8EF7-29A2A819BB86}" type="pres">
      <dgm:prSet presAssocID="{A977535A-9B05-4613-966E-A5172129C17B}" presName="connectorText" presStyleLbl="sibTrans2D1" presStyleIdx="0" presStyleCnt="4"/>
      <dgm:spPr/>
    </dgm:pt>
    <dgm:pt modelId="{F74CE8CB-D280-41F1-AEFC-F18C7860A4C2}" type="pres">
      <dgm:prSet presAssocID="{ABE4EF51-FBA5-484F-8DC3-1C91FA9A8CEB}" presName="node" presStyleLbl="node1" presStyleIdx="1" presStyleCnt="5">
        <dgm:presLayoutVars>
          <dgm:bulletEnabled val="1"/>
        </dgm:presLayoutVars>
      </dgm:prSet>
      <dgm:spPr>
        <a:xfrm>
          <a:off x="4806916" y="251092"/>
          <a:ext cx="1715354" cy="1029212"/>
        </a:xfrm>
        <a:prstGeom prst="roundRect">
          <a:avLst>
            <a:gd name="adj" fmla="val 10000"/>
          </a:avLst>
        </a:prstGeom>
      </dgm:spPr>
    </dgm:pt>
    <dgm:pt modelId="{BB982B87-A2B8-46E7-8D63-3FAA66A79DA3}" type="pres">
      <dgm:prSet presAssocID="{1CB0FC0B-2C9E-421B-B4B9-DFACAB13449D}" presName="sibTrans" presStyleLbl="sibTrans2D1" presStyleIdx="1" presStyleCnt="4"/>
      <dgm:spPr/>
    </dgm:pt>
    <dgm:pt modelId="{3EEDD463-5316-4769-A97D-CDE6C9DB5F87}" type="pres">
      <dgm:prSet presAssocID="{1CB0FC0B-2C9E-421B-B4B9-DFACAB13449D}" presName="connectorText" presStyleLbl="sibTrans2D1" presStyleIdx="1" presStyleCnt="4"/>
      <dgm:spPr/>
    </dgm:pt>
    <dgm:pt modelId="{E3DD10EB-6257-4DE2-863D-D55D74265ABD}" type="pres">
      <dgm:prSet presAssocID="{5016F30A-09B1-4816-8E32-F50BA883C8FC}" presName="node" presStyleLbl="node1" presStyleIdx="2" presStyleCnt="5">
        <dgm:presLayoutVars>
          <dgm:bulletEnabled val="1"/>
        </dgm:presLayoutVars>
      </dgm:prSet>
      <dgm:spPr/>
    </dgm:pt>
    <dgm:pt modelId="{8A9BA96E-F2EE-4FEB-ACC8-792E25143057}" type="pres">
      <dgm:prSet presAssocID="{600849B2-387E-40BE-8A30-9BFC6CEE77B4}" presName="sibTrans" presStyleLbl="sibTrans2D1" presStyleIdx="2" presStyleCnt="4"/>
      <dgm:spPr/>
    </dgm:pt>
    <dgm:pt modelId="{5C023FAA-7C62-4A17-AC40-2EEEF9234C14}" type="pres">
      <dgm:prSet presAssocID="{600849B2-387E-40BE-8A30-9BFC6CEE77B4}" presName="connectorText" presStyleLbl="sibTrans2D1" presStyleIdx="2" presStyleCnt="4"/>
      <dgm:spPr/>
    </dgm:pt>
    <dgm:pt modelId="{D6B44C23-C2B5-4334-85A3-94FE9199ED26}" type="pres">
      <dgm:prSet presAssocID="{2A6A618A-CBBD-4365-8405-8493FFFB3319}" presName="node" presStyleLbl="node1" presStyleIdx="3" presStyleCnt="5">
        <dgm:presLayoutVars>
          <dgm:bulletEnabled val="1"/>
        </dgm:presLayoutVars>
      </dgm:prSet>
      <dgm:spPr/>
    </dgm:pt>
    <dgm:pt modelId="{AF720C0D-9BC3-420D-BC3B-FA3F8A77CF26}" type="pres">
      <dgm:prSet presAssocID="{737809E2-CCC9-45A0-97AD-087D338606EC}" presName="sibTrans" presStyleLbl="sibTrans2D1" presStyleIdx="3" presStyleCnt="4"/>
      <dgm:spPr/>
    </dgm:pt>
    <dgm:pt modelId="{795F0E97-7E3B-44B5-BEFD-989D1BC254BF}" type="pres">
      <dgm:prSet presAssocID="{737809E2-CCC9-45A0-97AD-087D338606EC}" presName="connectorText" presStyleLbl="sibTrans2D1" presStyleIdx="3" presStyleCnt="4"/>
      <dgm:spPr/>
    </dgm:pt>
    <dgm:pt modelId="{D69E4A4D-4022-4E97-9B49-0AFA6BE8E248}" type="pres">
      <dgm:prSet presAssocID="{CD908525-21A5-4CE4-A921-E25080B8AF5A}" presName="node" presStyleLbl="node1" presStyleIdx="4" presStyleCnt="5">
        <dgm:presLayoutVars>
          <dgm:bulletEnabled val="1"/>
        </dgm:presLayoutVars>
      </dgm:prSet>
      <dgm:spPr/>
    </dgm:pt>
  </dgm:ptLst>
  <dgm:cxnLst>
    <dgm:cxn modelId="{47131917-696E-49EE-8024-C001B9AED4D1}" type="presOf" srcId="{6B0E6D5D-4721-410D-92DE-2BBE5CABF845}" destId="{7F4336D0-0D23-47E3-BAF0-90133E5B0D5F}" srcOrd="0" destOrd="0" presId="urn:microsoft.com/office/officeart/2005/8/layout/process1"/>
    <dgm:cxn modelId="{88821818-7E51-40C0-A76F-48202017B33F}" srcId="{09EE425F-383F-4D3E-8467-5B9134543D3F}" destId="{ABE4EF51-FBA5-484F-8DC3-1C91FA9A8CEB}" srcOrd="1" destOrd="0" parTransId="{31BE147E-2AD0-4CBE-9EDD-18467B572B7D}" sibTransId="{1CB0FC0B-2C9E-421B-B4B9-DFACAB13449D}"/>
    <dgm:cxn modelId="{C0F54326-77CF-41C5-B63E-246B873BF487}" srcId="{09EE425F-383F-4D3E-8467-5B9134543D3F}" destId="{5016F30A-09B1-4816-8E32-F50BA883C8FC}" srcOrd="2" destOrd="0" parTransId="{88554872-E0D1-4ED5-9C46-36053CA62661}" sibTransId="{600849B2-387E-40BE-8A30-9BFC6CEE77B4}"/>
    <dgm:cxn modelId="{47FBC567-EF0D-4788-9F3C-12E63454DA06}" type="presOf" srcId="{737809E2-CCC9-45A0-97AD-087D338606EC}" destId="{795F0E97-7E3B-44B5-BEFD-989D1BC254BF}" srcOrd="1" destOrd="0" presId="urn:microsoft.com/office/officeart/2005/8/layout/process1"/>
    <dgm:cxn modelId="{903CA46D-20AE-4413-AF78-A457A91D8DF4}" type="presOf" srcId="{1CB0FC0B-2C9E-421B-B4B9-DFACAB13449D}" destId="{BB982B87-A2B8-46E7-8D63-3FAA66A79DA3}" srcOrd="0" destOrd="0" presId="urn:microsoft.com/office/officeart/2005/8/layout/process1"/>
    <dgm:cxn modelId="{B795A26E-940D-412B-B406-A6511F5030CE}" type="presOf" srcId="{737809E2-CCC9-45A0-97AD-087D338606EC}" destId="{AF720C0D-9BC3-420D-BC3B-FA3F8A77CF26}" srcOrd="0" destOrd="0" presId="urn:microsoft.com/office/officeart/2005/8/layout/process1"/>
    <dgm:cxn modelId="{BF5AF651-5868-4C81-9EF2-4DF633C44E2A}" type="presOf" srcId="{5016F30A-09B1-4816-8E32-F50BA883C8FC}" destId="{E3DD10EB-6257-4DE2-863D-D55D74265ABD}" srcOrd="0" destOrd="0" presId="urn:microsoft.com/office/officeart/2005/8/layout/process1"/>
    <dgm:cxn modelId="{653D6E53-60EA-4453-B7A8-209935131CF1}" srcId="{09EE425F-383F-4D3E-8467-5B9134543D3F}" destId="{CD908525-21A5-4CE4-A921-E25080B8AF5A}" srcOrd="4" destOrd="0" parTransId="{ABB06AF2-0B36-486E-876C-2A443CD5CE08}" sibTransId="{3D20C8EA-0064-4EFB-A994-766A2F0C23C3}"/>
    <dgm:cxn modelId="{E187D37E-5227-4D15-9552-42F5DF14FD01}" type="presOf" srcId="{1CB0FC0B-2C9E-421B-B4B9-DFACAB13449D}" destId="{3EEDD463-5316-4769-A97D-CDE6C9DB5F87}" srcOrd="1" destOrd="0" presId="urn:microsoft.com/office/officeart/2005/8/layout/process1"/>
    <dgm:cxn modelId="{96AA5FA0-F7D2-474E-B7B5-7C8EE51C0801}" srcId="{09EE425F-383F-4D3E-8467-5B9134543D3F}" destId="{2A6A618A-CBBD-4365-8405-8493FFFB3319}" srcOrd="3" destOrd="0" parTransId="{3CC42913-B1E5-4F35-A485-735D2C8EAA85}" sibTransId="{737809E2-CCC9-45A0-97AD-087D338606EC}"/>
    <dgm:cxn modelId="{504558A7-9306-426C-93FA-BC301C703A72}" type="presOf" srcId="{09EE425F-383F-4D3E-8467-5B9134543D3F}" destId="{60AE75EB-AF81-4730-8205-E288AA8C88F5}" srcOrd="0" destOrd="0" presId="urn:microsoft.com/office/officeart/2005/8/layout/process1"/>
    <dgm:cxn modelId="{4A5E08B8-FEB3-4F65-A7A9-CAD257D8F4E6}" type="presOf" srcId="{2A6A618A-CBBD-4365-8405-8493FFFB3319}" destId="{D6B44C23-C2B5-4334-85A3-94FE9199ED26}" srcOrd="0" destOrd="0" presId="urn:microsoft.com/office/officeart/2005/8/layout/process1"/>
    <dgm:cxn modelId="{696584B9-F6A4-4481-98F1-A57433E7092E}" type="presOf" srcId="{A977535A-9B05-4613-966E-A5172129C17B}" destId="{76537F45-382D-4865-9063-116B96733C67}" srcOrd="0" destOrd="0" presId="urn:microsoft.com/office/officeart/2005/8/layout/process1"/>
    <dgm:cxn modelId="{7B6D8ABC-A519-468E-9F83-8D1C41CA6A16}" srcId="{09EE425F-383F-4D3E-8467-5B9134543D3F}" destId="{6B0E6D5D-4721-410D-92DE-2BBE5CABF845}" srcOrd="0" destOrd="0" parTransId="{A0E294E4-0323-4E39-BDD4-E3C413CFCCA7}" sibTransId="{A977535A-9B05-4613-966E-A5172129C17B}"/>
    <dgm:cxn modelId="{7BDF46CF-73C5-4019-975F-B151662468CA}" type="presOf" srcId="{ABE4EF51-FBA5-484F-8DC3-1C91FA9A8CEB}" destId="{F74CE8CB-D280-41F1-AEFC-F18C7860A4C2}" srcOrd="0" destOrd="0" presId="urn:microsoft.com/office/officeart/2005/8/layout/process1"/>
    <dgm:cxn modelId="{FC3A40DE-0E47-4F4D-BC1F-CE3C2DD59561}" type="presOf" srcId="{CD908525-21A5-4CE4-A921-E25080B8AF5A}" destId="{D69E4A4D-4022-4E97-9B49-0AFA6BE8E248}" srcOrd="0" destOrd="0" presId="urn:microsoft.com/office/officeart/2005/8/layout/process1"/>
    <dgm:cxn modelId="{140359E3-2B39-4A34-8B40-84843FD93643}" type="presOf" srcId="{A977535A-9B05-4613-966E-A5172129C17B}" destId="{D4F6F812-60A9-4FE2-8EF7-29A2A819BB86}" srcOrd="1" destOrd="0" presId="urn:microsoft.com/office/officeart/2005/8/layout/process1"/>
    <dgm:cxn modelId="{4ABE41EF-8D91-43F5-8CC0-D2E3AA76C6DD}" type="presOf" srcId="{600849B2-387E-40BE-8A30-9BFC6CEE77B4}" destId="{5C023FAA-7C62-4A17-AC40-2EEEF9234C14}" srcOrd="1" destOrd="0" presId="urn:microsoft.com/office/officeart/2005/8/layout/process1"/>
    <dgm:cxn modelId="{082CC5F6-6A33-405D-865E-3255606B4618}" type="presOf" srcId="{600849B2-387E-40BE-8A30-9BFC6CEE77B4}" destId="{8A9BA96E-F2EE-4FEB-ACC8-792E25143057}" srcOrd="0" destOrd="0" presId="urn:microsoft.com/office/officeart/2005/8/layout/process1"/>
    <dgm:cxn modelId="{F14E9BED-34FC-4C3D-9745-8B8F0ACD3C61}" type="presParOf" srcId="{60AE75EB-AF81-4730-8205-E288AA8C88F5}" destId="{7F4336D0-0D23-47E3-BAF0-90133E5B0D5F}" srcOrd="0" destOrd="0" presId="urn:microsoft.com/office/officeart/2005/8/layout/process1"/>
    <dgm:cxn modelId="{48E84D13-4B01-4AB3-8197-7824F33A716C}" type="presParOf" srcId="{60AE75EB-AF81-4730-8205-E288AA8C88F5}" destId="{76537F45-382D-4865-9063-116B96733C67}" srcOrd="1" destOrd="0" presId="urn:microsoft.com/office/officeart/2005/8/layout/process1"/>
    <dgm:cxn modelId="{D7702D2B-7EC5-4732-B6E8-98EF61786103}" type="presParOf" srcId="{76537F45-382D-4865-9063-116B96733C67}" destId="{D4F6F812-60A9-4FE2-8EF7-29A2A819BB86}" srcOrd="0" destOrd="0" presId="urn:microsoft.com/office/officeart/2005/8/layout/process1"/>
    <dgm:cxn modelId="{C5670887-02C1-421B-8379-33B4DE13782B}" type="presParOf" srcId="{60AE75EB-AF81-4730-8205-E288AA8C88F5}" destId="{F74CE8CB-D280-41F1-AEFC-F18C7860A4C2}" srcOrd="2" destOrd="0" presId="urn:microsoft.com/office/officeart/2005/8/layout/process1"/>
    <dgm:cxn modelId="{25C4E894-8244-4C2A-AC22-5008B4D2F7E4}" type="presParOf" srcId="{60AE75EB-AF81-4730-8205-E288AA8C88F5}" destId="{BB982B87-A2B8-46E7-8D63-3FAA66A79DA3}" srcOrd="3" destOrd="0" presId="urn:microsoft.com/office/officeart/2005/8/layout/process1"/>
    <dgm:cxn modelId="{E22A5B67-210B-4492-AE3B-074A51753CD0}" type="presParOf" srcId="{BB982B87-A2B8-46E7-8D63-3FAA66A79DA3}" destId="{3EEDD463-5316-4769-A97D-CDE6C9DB5F87}" srcOrd="0" destOrd="0" presId="urn:microsoft.com/office/officeart/2005/8/layout/process1"/>
    <dgm:cxn modelId="{3C43101F-8D1C-49F4-B5A0-8DA1571377CD}" type="presParOf" srcId="{60AE75EB-AF81-4730-8205-E288AA8C88F5}" destId="{E3DD10EB-6257-4DE2-863D-D55D74265ABD}" srcOrd="4" destOrd="0" presId="urn:microsoft.com/office/officeart/2005/8/layout/process1"/>
    <dgm:cxn modelId="{48708EB0-8311-4B02-8C8E-343E1A187342}" type="presParOf" srcId="{60AE75EB-AF81-4730-8205-E288AA8C88F5}" destId="{8A9BA96E-F2EE-4FEB-ACC8-792E25143057}" srcOrd="5" destOrd="0" presId="urn:microsoft.com/office/officeart/2005/8/layout/process1"/>
    <dgm:cxn modelId="{D80F138B-8244-4605-8DE6-F32ACCC5A57D}" type="presParOf" srcId="{8A9BA96E-F2EE-4FEB-ACC8-792E25143057}" destId="{5C023FAA-7C62-4A17-AC40-2EEEF9234C14}" srcOrd="0" destOrd="0" presId="urn:microsoft.com/office/officeart/2005/8/layout/process1"/>
    <dgm:cxn modelId="{D1536FC6-DCE1-4907-B166-0107E6E699A3}" type="presParOf" srcId="{60AE75EB-AF81-4730-8205-E288AA8C88F5}" destId="{D6B44C23-C2B5-4334-85A3-94FE9199ED26}" srcOrd="6" destOrd="0" presId="urn:microsoft.com/office/officeart/2005/8/layout/process1"/>
    <dgm:cxn modelId="{798AF49E-B70B-4EB7-BBBE-1DF4AF80AFE1}" type="presParOf" srcId="{60AE75EB-AF81-4730-8205-E288AA8C88F5}" destId="{AF720C0D-9BC3-420D-BC3B-FA3F8A77CF26}" srcOrd="7" destOrd="0" presId="urn:microsoft.com/office/officeart/2005/8/layout/process1"/>
    <dgm:cxn modelId="{95E452EE-AE25-456A-A5E4-730457B111CA}" type="presParOf" srcId="{AF720C0D-9BC3-420D-BC3B-FA3F8A77CF26}" destId="{795F0E97-7E3B-44B5-BEFD-989D1BC254BF}" srcOrd="0" destOrd="0" presId="urn:microsoft.com/office/officeart/2005/8/layout/process1"/>
    <dgm:cxn modelId="{5E07F2F5-9242-4B30-A9E9-A1176F4CCFE4}" type="presParOf" srcId="{60AE75EB-AF81-4730-8205-E288AA8C88F5}" destId="{D69E4A4D-4022-4E97-9B49-0AFA6BE8E24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E425F-383F-4D3E-8467-5B9134543D3F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6B0E6D5D-4721-410D-92DE-2BBE5CABF845}">
      <dgm:prSet phldrT="[Κείμενο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A5AB81">
              <a:lumMod val="7500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ΟΕΕ έως 700 χιλ. </a:t>
          </a: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€ </a:t>
          </a: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Ορκωτός &gt; 700 χιλ. </a:t>
          </a: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€</a:t>
          </a: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A0E294E4-0323-4E39-BDD4-E3C413CFCCA7}" type="parTrans" cxnId="{7B6D8ABC-A519-468E-9F83-8D1C41CA6A16}">
      <dgm:prSet/>
      <dgm:spPr/>
      <dgm:t>
        <a:bodyPr/>
        <a:lstStyle/>
        <a:p>
          <a:endParaRPr lang="el-GR" sz="3600" b="1"/>
        </a:p>
      </dgm:t>
    </dgm:pt>
    <dgm:pt modelId="{A977535A-9B05-4613-966E-A5172129C17B}" type="sibTrans" cxnId="{7B6D8ABC-A519-468E-9F83-8D1C41CA6A16}">
      <dgm:prSet custT="1"/>
      <dgm:spPr/>
      <dgm:t>
        <a:bodyPr/>
        <a:lstStyle/>
        <a:p>
          <a:endParaRPr lang="el-GR" sz="3600" b="1"/>
        </a:p>
      </dgm:t>
    </dgm:pt>
    <dgm:pt modelId="{ACBE003F-0323-4D53-BA53-BCC56C320D68}">
      <dgm:prSet custT="1"/>
      <dgm:spPr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l-GR" sz="1200" b="1" dirty="0"/>
            <a:t>Υποβολή αιτήματος ελέγχου </a:t>
          </a:r>
        </a:p>
      </dgm:t>
    </dgm:pt>
    <dgm:pt modelId="{F01FE630-FCD3-4FD2-9D94-BC8832B00BEA}" type="parTrans" cxnId="{D24D9428-9EC4-4AA5-AE2B-03A9CB5CB299}">
      <dgm:prSet/>
      <dgm:spPr/>
      <dgm:t>
        <a:bodyPr/>
        <a:lstStyle/>
        <a:p>
          <a:endParaRPr lang="el-GR" sz="3600" b="1"/>
        </a:p>
      </dgm:t>
    </dgm:pt>
    <dgm:pt modelId="{B57AA146-E5AD-4081-942A-85334C418D99}" type="sibTrans" cxnId="{D24D9428-9EC4-4AA5-AE2B-03A9CB5CB299}">
      <dgm:prSet custT="1"/>
      <dgm:spPr/>
      <dgm:t>
        <a:bodyPr/>
        <a:lstStyle/>
        <a:p>
          <a:endParaRPr lang="el-GR" sz="3600" b="1"/>
        </a:p>
      </dgm:t>
    </dgm:pt>
    <dgm:pt modelId="{56FB7522-37AC-4A38-AF20-AC9B73740611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A5AB81">
              <a:lumMod val="7500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Έκθεση ελέγχου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(ΟΕΕ ή ορκωτός)</a:t>
          </a:r>
        </a:p>
      </dgm:t>
    </dgm:pt>
    <dgm:pt modelId="{1593DD8E-D4D4-426D-A06D-43C420C9DEF5}" type="parTrans" cxnId="{C2733C98-876C-4C7C-81DE-6C5D5DAED065}">
      <dgm:prSet/>
      <dgm:spPr/>
      <dgm:t>
        <a:bodyPr/>
        <a:lstStyle/>
        <a:p>
          <a:endParaRPr lang="el-GR" sz="3600" b="1"/>
        </a:p>
      </dgm:t>
    </dgm:pt>
    <dgm:pt modelId="{6BB01488-0831-49BA-8F87-45ED9EDC65C7}" type="sibTrans" cxnId="{C2733C98-876C-4C7C-81DE-6C5D5DAED065}">
      <dgm:prSet custT="1"/>
      <dgm:spPr/>
      <dgm:t>
        <a:bodyPr/>
        <a:lstStyle/>
        <a:p>
          <a:endParaRPr lang="el-GR" sz="3600" b="1"/>
        </a:p>
      </dgm:t>
    </dgm:pt>
    <dgm:pt modelId="{9CFFDCF6-768D-498E-AD77-A0AC836985B5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A5AB81">
              <a:lumMod val="7500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Έκδοση απόφασης πιστοποίησης</a:t>
          </a:r>
        </a:p>
      </dgm:t>
    </dgm:pt>
    <dgm:pt modelId="{FEE165AC-2E3C-440A-9AFA-69A74FDC45F1}" type="parTrans" cxnId="{93FB479F-6E5F-499E-8DFD-44B7B6277423}">
      <dgm:prSet/>
      <dgm:spPr/>
      <dgm:t>
        <a:bodyPr/>
        <a:lstStyle/>
        <a:p>
          <a:endParaRPr lang="el-GR" sz="3600" b="1"/>
        </a:p>
      </dgm:t>
    </dgm:pt>
    <dgm:pt modelId="{03C2003F-28ED-4BA9-B42D-CAE54FCB52B2}" type="sibTrans" cxnId="{93FB479F-6E5F-499E-8DFD-44B7B6277423}">
      <dgm:prSet/>
      <dgm:spPr/>
      <dgm:t>
        <a:bodyPr/>
        <a:lstStyle/>
        <a:p>
          <a:endParaRPr lang="el-GR" sz="3600" b="1"/>
        </a:p>
      </dgm:t>
    </dgm:pt>
    <dgm:pt modelId="{B05C2AC6-7EC1-4513-B453-F2401529B322}" type="pres">
      <dgm:prSet presAssocID="{09EE425F-383F-4D3E-8467-5B9134543D3F}" presName="Name0" presStyleCnt="0">
        <dgm:presLayoutVars>
          <dgm:dir/>
          <dgm:resizeHandles val="exact"/>
        </dgm:presLayoutVars>
      </dgm:prSet>
      <dgm:spPr/>
    </dgm:pt>
    <dgm:pt modelId="{EF43C07A-C122-49F4-A2D0-4F35EEB378B2}" type="pres">
      <dgm:prSet presAssocID="{ACBE003F-0323-4D53-BA53-BCC56C320D68}" presName="node" presStyleLbl="node1" presStyleIdx="0" presStyleCnt="4">
        <dgm:presLayoutVars>
          <dgm:bulletEnabled val="1"/>
        </dgm:presLayoutVars>
      </dgm:prSet>
      <dgm:spPr/>
    </dgm:pt>
    <dgm:pt modelId="{E21E9DFB-C705-4812-B608-591CB2645FBA}" type="pres">
      <dgm:prSet presAssocID="{B57AA146-E5AD-4081-942A-85334C418D99}" presName="sibTrans" presStyleLbl="sibTrans2D1" presStyleIdx="0" presStyleCnt="3"/>
      <dgm:spPr/>
    </dgm:pt>
    <dgm:pt modelId="{EE675778-672A-44D5-8D2D-1A192D1DA5B8}" type="pres">
      <dgm:prSet presAssocID="{B57AA146-E5AD-4081-942A-85334C418D99}" presName="connectorText" presStyleLbl="sibTrans2D1" presStyleIdx="0" presStyleCnt="3"/>
      <dgm:spPr/>
    </dgm:pt>
    <dgm:pt modelId="{F95BFAEA-2FB5-4131-BF0E-E261B61A6B2E}" type="pres">
      <dgm:prSet presAssocID="{6B0E6D5D-4721-410D-92DE-2BBE5CABF845}" presName="node" presStyleLbl="node1" presStyleIdx="1" presStyleCnt="4">
        <dgm:presLayoutVars>
          <dgm:bulletEnabled val="1"/>
        </dgm:presLayoutVars>
      </dgm:prSet>
      <dgm:spPr>
        <a:xfrm>
          <a:off x="2414692" y="1087098"/>
          <a:ext cx="1721966" cy="1033180"/>
        </a:xfrm>
        <a:prstGeom prst="roundRect">
          <a:avLst>
            <a:gd name="adj" fmla="val 10000"/>
          </a:avLst>
        </a:prstGeom>
      </dgm:spPr>
    </dgm:pt>
    <dgm:pt modelId="{B7BCC1DE-C517-41C0-9B70-3904EA531AC7}" type="pres">
      <dgm:prSet presAssocID="{A977535A-9B05-4613-966E-A5172129C17B}" presName="sibTrans" presStyleLbl="sibTrans2D1" presStyleIdx="1" presStyleCnt="3"/>
      <dgm:spPr/>
    </dgm:pt>
    <dgm:pt modelId="{A7D32972-AC2B-44C1-9AEC-0581D0779CDF}" type="pres">
      <dgm:prSet presAssocID="{A977535A-9B05-4613-966E-A5172129C17B}" presName="connectorText" presStyleLbl="sibTrans2D1" presStyleIdx="1" presStyleCnt="3"/>
      <dgm:spPr/>
    </dgm:pt>
    <dgm:pt modelId="{E85A59B4-5C45-4B6A-9C06-F47B6DD5CE6D}" type="pres">
      <dgm:prSet presAssocID="{56FB7522-37AC-4A38-AF20-AC9B73740611}" presName="node" presStyleLbl="node1" presStyleIdx="2" presStyleCnt="4">
        <dgm:presLayoutVars>
          <dgm:bulletEnabled val="1"/>
        </dgm:presLayoutVars>
      </dgm:prSet>
      <dgm:spPr>
        <a:xfrm>
          <a:off x="4825445" y="1087098"/>
          <a:ext cx="1721966" cy="1033180"/>
        </a:xfrm>
        <a:prstGeom prst="roundRect">
          <a:avLst>
            <a:gd name="adj" fmla="val 10000"/>
          </a:avLst>
        </a:prstGeom>
      </dgm:spPr>
    </dgm:pt>
    <dgm:pt modelId="{AA72D8E8-D210-4392-9B34-10318219279A}" type="pres">
      <dgm:prSet presAssocID="{6BB01488-0831-49BA-8F87-45ED9EDC65C7}" presName="sibTrans" presStyleLbl="sibTrans2D1" presStyleIdx="2" presStyleCnt="3"/>
      <dgm:spPr/>
    </dgm:pt>
    <dgm:pt modelId="{8998BE8D-61C9-455B-9321-46AA538D91DA}" type="pres">
      <dgm:prSet presAssocID="{6BB01488-0831-49BA-8F87-45ED9EDC65C7}" presName="connectorText" presStyleLbl="sibTrans2D1" presStyleIdx="2" presStyleCnt="3"/>
      <dgm:spPr/>
    </dgm:pt>
    <dgm:pt modelId="{6B992F9F-B291-4BE2-AEED-08D2015983BF}" type="pres">
      <dgm:prSet presAssocID="{9CFFDCF6-768D-498E-AD77-A0AC836985B5}" presName="node" presStyleLbl="node1" presStyleIdx="3" presStyleCnt="4">
        <dgm:presLayoutVars>
          <dgm:bulletEnabled val="1"/>
        </dgm:presLayoutVars>
      </dgm:prSet>
      <dgm:spPr>
        <a:xfrm>
          <a:off x="7236199" y="1087098"/>
          <a:ext cx="1721966" cy="1033180"/>
        </a:xfrm>
        <a:prstGeom prst="roundRect">
          <a:avLst>
            <a:gd name="adj" fmla="val 10000"/>
          </a:avLst>
        </a:prstGeom>
      </dgm:spPr>
    </dgm:pt>
  </dgm:ptLst>
  <dgm:cxnLst>
    <dgm:cxn modelId="{32381207-4DD1-4941-A794-7616646506C6}" type="presOf" srcId="{ACBE003F-0323-4D53-BA53-BCC56C320D68}" destId="{EF43C07A-C122-49F4-A2D0-4F35EEB378B2}" srcOrd="0" destOrd="0" presId="urn:microsoft.com/office/officeart/2005/8/layout/process1"/>
    <dgm:cxn modelId="{D0B2B90C-35C1-4B53-BBD6-2AF365F715E8}" type="presOf" srcId="{B57AA146-E5AD-4081-942A-85334C418D99}" destId="{E21E9DFB-C705-4812-B608-591CB2645FBA}" srcOrd="0" destOrd="0" presId="urn:microsoft.com/office/officeart/2005/8/layout/process1"/>
    <dgm:cxn modelId="{F501C50C-5B53-4B33-85FD-E329D9AA4C19}" type="presOf" srcId="{B57AA146-E5AD-4081-942A-85334C418D99}" destId="{EE675778-672A-44D5-8D2D-1A192D1DA5B8}" srcOrd="1" destOrd="0" presId="urn:microsoft.com/office/officeart/2005/8/layout/process1"/>
    <dgm:cxn modelId="{16AB1A0E-6923-4497-84E1-7E6F23DFE72F}" type="presOf" srcId="{9CFFDCF6-768D-498E-AD77-A0AC836985B5}" destId="{6B992F9F-B291-4BE2-AEED-08D2015983BF}" srcOrd="0" destOrd="0" presId="urn:microsoft.com/office/officeart/2005/8/layout/process1"/>
    <dgm:cxn modelId="{FD07FA18-5D97-4B38-B20A-E43792FB343D}" type="presOf" srcId="{09EE425F-383F-4D3E-8467-5B9134543D3F}" destId="{B05C2AC6-7EC1-4513-B453-F2401529B322}" srcOrd="0" destOrd="0" presId="urn:microsoft.com/office/officeart/2005/8/layout/process1"/>
    <dgm:cxn modelId="{D7851D27-D53E-4D8C-A394-D6C1C61394D2}" type="presOf" srcId="{56FB7522-37AC-4A38-AF20-AC9B73740611}" destId="{E85A59B4-5C45-4B6A-9C06-F47B6DD5CE6D}" srcOrd="0" destOrd="0" presId="urn:microsoft.com/office/officeart/2005/8/layout/process1"/>
    <dgm:cxn modelId="{D24D9428-9EC4-4AA5-AE2B-03A9CB5CB299}" srcId="{09EE425F-383F-4D3E-8467-5B9134543D3F}" destId="{ACBE003F-0323-4D53-BA53-BCC56C320D68}" srcOrd="0" destOrd="0" parTransId="{F01FE630-FCD3-4FD2-9D94-BC8832B00BEA}" sibTransId="{B57AA146-E5AD-4081-942A-85334C418D99}"/>
    <dgm:cxn modelId="{077E7865-0DBF-4F72-98A8-32E6B4DAA2A0}" type="presOf" srcId="{6B0E6D5D-4721-410D-92DE-2BBE5CABF845}" destId="{F95BFAEA-2FB5-4131-BF0E-E261B61A6B2E}" srcOrd="0" destOrd="0" presId="urn:microsoft.com/office/officeart/2005/8/layout/process1"/>
    <dgm:cxn modelId="{C2BC0067-42FE-431E-B901-087B1B817822}" type="presOf" srcId="{6BB01488-0831-49BA-8F87-45ED9EDC65C7}" destId="{8998BE8D-61C9-455B-9321-46AA538D91DA}" srcOrd="1" destOrd="0" presId="urn:microsoft.com/office/officeart/2005/8/layout/process1"/>
    <dgm:cxn modelId="{36FA1548-FE2F-4C7C-A0FE-472D297C0CD2}" type="presOf" srcId="{A977535A-9B05-4613-966E-A5172129C17B}" destId="{A7D32972-AC2B-44C1-9AEC-0581D0779CDF}" srcOrd="1" destOrd="0" presId="urn:microsoft.com/office/officeart/2005/8/layout/process1"/>
    <dgm:cxn modelId="{6456A277-F4CA-4559-A724-417715E1024C}" type="presOf" srcId="{6BB01488-0831-49BA-8F87-45ED9EDC65C7}" destId="{AA72D8E8-D210-4392-9B34-10318219279A}" srcOrd="0" destOrd="0" presId="urn:microsoft.com/office/officeart/2005/8/layout/process1"/>
    <dgm:cxn modelId="{C2733C98-876C-4C7C-81DE-6C5D5DAED065}" srcId="{09EE425F-383F-4D3E-8467-5B9134543D3F}" destId="{56FB7522-37AC-4A38-AF20-AC9B73740611}" srcOrd="2" destOrd="0" parTransId="{1593DD8E-D4D4-426D-A06D-43C420C9DEF5}" sibTransId="{6BB01488-0831-49BA-8F87-45ED9EDC65C7}"/>
    <dgm:cxn modelId="{93FB479F-6E5F-499E-8DFD-44B7B6277423}" srcId="{09EE425F-383F-4D3E-8467-5B9134543D3F}" destId="{9CFFDCF6-768D-498E-AD77-A0AC836985B5}" srcOrd="3" destOrd="0" parTransId="{FEE165AC-2E3C-440A-9AFA-69A74FDC45F1}" sibTransId="{03C2003F-28ED-4BA9-B42D-CAE54FCB52B2}"/>
    <dgm:cxn modelId="{7D78CEAA-6D4E-4414-8A3F-F6EEBDEC88F9}" type="presOf" srcId="{A977535A-9B05-4613-966E-A5172129C17B}" destId="{B7BCC1DE-C517-41C0-9B70-3904EA531AC7}" srcOrd="0" destOrd="0" presId="urn:microsoft.com/office/officeart/2005/8/layout/process1"/>
    <dgm:cxn modelId="{7B6D8ABC-A519-468E-9F83-8D1C41CA6A16}" srcId="{09EE425F-383F-4D3E-8467-5B9134543D3F}" destId="{6B0E6D5D-4721-410D-92DE-2BBE5CABF845}" srcOrd="1" destOrd="0" parTransId="{A0E294E4-0323-4E39-BDD4-E3C413CFCCA7}" sibTransId="{A977535A-9B05-4613-966E-A5172129C17B}"/>
    <dgm:cxn modelId="{9CFC9E72-B500-4D9B-872D-F1B8C18CD883}" type="presParOf" srcId="{B05C2AC6-7EC1-4513-B453-F2401529B322}" destId="{EF43C07A-C122-49F4-A2D0-4F35EEB378B2}" srcOrd="0" destOrd="0" presId="urn:microsoft.com/office/officeart/2005/8/layout/process1"/>
    <dgm:cxn modelId="{FF6553E4-4E31-4163-A59B-05C58E69C157}" type="presParOf" srcId="{B05C2AC6-7EC1-4513-B453-F2401529B322}" destId="{E21E9DFB-C705-4812-B608-591CB2645FBA}" srcOrd="1" destOrd="0" presId="urn:microsoft.com/office/officeart/2005/8/layout/process1"/>
    <dgm:cxn modelId="{B11496F1-9D07-4981-94AA-D18CE1F925A5}" type="presParOf" srcId="{E21E9DFB-C705-4812-B608-591CB2645FBA}" destId="{EE675778-672A-44D5-8D2D-1A192D1DA5B8}" srcOrd="0" destOrd="0" presId="urn:microsoft.com/office/officeart/2005/8/layout/process1"/>
    <dgm:cxn modelId="{7562FDC0-53A0-4021-BB28-86CEFDCF9EE8}" type="presParOf" srcId="{B05C2AC6-7EC1-4513-B453-F2401529B322}" destId="{F95BFAEA-2FB5-4131-BF0E-E261B61A6B2E}" srcOrd="2" destOrd="0" presId="urn:microsoft.com/office/officeart/2005/8/layout/process1"/>
    <dgm:cxn modelId="{113A9C6A-19B9-4648-B751-089C24B471ED}" type="presParOf" srcId="{B05C2AC6-7EC1-4513-B453-F2401529B322}" destId="{B7BCC1DE-C517-41C0-9B70-3904EA531AC7}" srcOrd="3" destOrd="0" presId="urn:microsoft.com/office/officeart/2005/8/layout/process1"/>
    <dgm:cxn modelId="{FFA2ADA0-1F2F-4F87-B90F-22EC4C3DEF17}" type="presParOf" srcId="{B7BCC1DE-C517-41C0-9B70-3904EA531AC7}" destId="{A7D32972-AC2B-44C1-9AEC-0581D0779CDF}" srcOrd="0" destOrd="0" presId="urn:microsoft.com/office/officeart/2005/8/layout/process1"/>
    <dgm:cxn modelId="{A686A1B4-42FF-42C9-ABDE-06F1557DAE0F}" type="presParOf" srcId="{B05C2AC6-7EC1-4513-B453-F2401529B322}" destId="{E85A59B4-5C45-4B6A-9C06-F47B6DD5CE6D}" srcOrd="4" destOrd="0" presId="urn:microsoft.com/office/officeart/2005/8/layout/process1"/>
    <dgm:cxn modelId="{ED95B8B7-A997-4F2F-9FDC-453B3E128D9D}" type="presParOf" srcId="{B05C2AC6-7EC1-4513-B453-F2401529B322}" destId="{AA72D8E8-D210-4392-9B34-10318219279A}" srcOrd="5" destOrd="0" presId="urn:microsoft.com/office/officeart/2005/8/layout/process1"/>
    <dgm:cxn modelId="{1D7B5DF8-E253-4C85-8572-0DA305A21032}" type="presParOf" srcId="{AA72D8E8-D210-4392-9B34-10318219279A}" destId="{8998BE8D-61C9-455B-9321-46AA538D91DA}" srcOrd="0" destOrd="0" presId="urn:microsoft.com/office/officeart/2005/8/layout/process1"/>
    <dgm:cxn modelId="{DA804A83-F600-4211-805D-041A550E9C91}" type="presParOf" srcId="{B05C2AC6-7EC1-4513-B453-F2401529B322}" destId="{6B992F9F-B291-4BE2-AEED-08D2015983B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336D0-0D23-47E3-BAF0-90133E5B0D5F}">
      <dsp:nvSpPr>
        <dsp:cNvPr id="0" name=""/>
        <dsp:cNvSpPr/>
      </dsp:nvSpPr>
      <dsp:spPr>
        <a:xfrm>
          <a:off x="4887" y="83306"/>
          <a:ext cx="1514973" cy="1249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Υποβολή αίτησης υπαγωγής στο ΠΣΚΕ</a:t>
          </a:r>
        </a:p>
      </dsp:txBody>
      <dsp:txXfrm>
        <a:off x="41494" y="119913"/>
        <a:ext cx="1441759" cy="1176639"/>
      </dsp:txXfrm>
    </dsp:sp>
    <dsp:sp modelId="{76537F45-382D-4865-9063-116B96733C67}">
      <dsp:nvSpPr>
        <dsp:cNvPr id="0" name=""/>
        <dsp:cNvSpPr/>
      </dsp:nvSpPr>
      <dsp:spPr>
        <a:xfrm>
          <a:off x="1671358" y="520376"/>
          <a:ext cx="321174" cy="375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/>
        </a:p>
      </dsp:txBody>
      <dsp:txXfrm>
        <a:off x="1671358" y="595519"/>
        <a:ext cx="224822" cy="225427"/>
      </dsp:txXfrm>
    </dsp:sp>
    <dsp:sp modelId="{F74CE8CB-D280-41F1-AEFC-F18C7860A4C2}">
      <dsp:nvSpPr>
        <dsp:cNvPr id="0" name=""/>
        <dsp:cNvSpPr/>
      </dsp:nvSpPr>
      <dsp:spPr>
        <a:xfrm>
          <a:off x="2125850" y="83306"/>
          <a:ext cx="1514973" cy="1249853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968C8C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Έλεγχος πληρότητας, νομιμότητας, Αξιολόγηση, Έλεγχος Αξιολόγησης από Επιτροπή Ελέγχου </a:t>
          </a:r>
          <a:endParaRPr lang="el-GR" sz="12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 (από 2 – 5 μέλη)</a:t>
          </a:r>
        </a:p>
      </dsp:txBody>
      <dsp:txXfrm>
        <a:off x="2162457" y="119913"/>
        <a:ext cx="1441759" cy="1176639"/>
      </dsp:txXfrm>
    </dsp:sp>
    <dsp:sp modelId="{BB982B87-A2B8-46E7-8D63-3FAA66A79DA3}">
      <dsp:nvSpPr>
        <dsp:cNvPr id="0" name=""/>
        <dsp:cNvSpPr/>
      </dsp:nvSpPr>
      <dsp:spPr>
        <a:xfrm>
          <a:off x="3792321" y="520376"/>
          <a:ext cx="321174" cy="375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/>
        </a:p>
      </dsp:txBody>
      <dsp:txXfrm>
        <a:off x="3792321" y="595519"/>
        <a:ext cx="224822" cy="225427"/>
      </dsp:txXfrm>
    </dsp:sp>
    <dsp:sp modelId="{E3DD10EB-6257-4DE2-863D-D55D74265ABD}">
      <dsp:nvSpPr>
        <dsp:cNvPr id="0" name=""/>
        <dsp:cNvSpPr/>
      </dsp:nvSpPr>
      <dsp:spPr>
        <a:xfrm>
          <a:off x="4246814" y="83306"/>
          <a:ext cx="1514973" cy="1249853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968C8C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Σύνταξη προσωρινού πίνακα</a:t>
          </a:r>
        </a:p>
      </dsp:txBody>
      <dsp:txXfrm>
        <a:off x="4283421" y="119913"/>
        <a:ext cx="1441759" cy="1176639"/>
      </dsp:txXfrm>
    </dsp:sp>
    <dsp:sp modelId="{8A9BA96E-F2EE-4FEB-ACC8-792E25143057}">
      <dsp:nvSpPr>
        <dsp:cNvPr id="0" name=""/>
        <dsp:cNvSpPr/>
      </dsp:nvSpPr>
      <dsp:spPr>
        <a:xfrm>
          <a:off x="5913285" y="520376"/>
          <a:ext cx="321174" cy="375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/>
        </a:p>
      </dsp:txBody>
      <dsp:txXfrm>
        <a:off x="5913285" y="595519"/>
        <a:ext cx="224822" cy="225427"/>
      </dsp:txXfrm>
    </dsp:sp>
    <dsp:sp modelId="{D6B44C23-C2B5-4334-85A3-94FE9199ED26}">
      <dsp:nvSpPr>
        <dsp:cNvPr id="0" name=""/>
        <dsp:cNvSpPr/>
      </dsp:nvSpPr>
      <dsp:spPr>
        <a:xfrm>
          <a:off x="6367777" y="83306"/>
          <a:ext cx="1514973" cy="1249853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968C8C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Υποβολή ενστάσεων, Σύσταση Επιτροπής Ενστάσεων &amp; Εξέταση Ενστάσεων</a:t>
          </a:r>
        </a:p>
      </dsp:txBody>
      <dsp:txXfrm>
        <a:off x="6404384" y="119913"/>
        <a:ext cx="1441759" cy="1176639"/>
      </dsp:txXfrm>
    </dsp:sp>
    <dsp:sp modelId="{AF720C0D-9BC3-420D-BC3B-FA3F8A77CF26}">
      <dsp:nvSpPr>
        <dsp:cNvPr id="0" name=""/>
        <dsp:cNvSpPr/>
      </dsp:nvSpPr>
      <dsp:spPr>
        <a:xfrm>
          <a:off x="8034248" y="520376"/>
          <a:ext cx="321174" cy="375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/>
        </a:p>
      </dsp:txBody>
      <dsp:txXfrm>
        <a:off x="8034248" y="595519"/>
        <a:ext cx="224822" cy="225427"/>
      </dsp:txXfrm>
    </dsp:sp>
    <dsp:sp modelId="{D69E4A4D-4022-4E97-9B49-0AFA6BE8E248}">
      <dsp:nvSpPr>
        <dsp:cNvPr id="0" name=""/>
        <dsp:cNvSpPr/>
      </dsp:nvSpPr>
      <dsp:spPr>
        <a:xfrm>
          <a:off x="8488741" y="83306"/>
          <a:ext cx="1514973" cy="1249853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968C8C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Σύνταξη οριστικού πίνακα και έκδοση απόφασης υπαγωγής</a:t>
          </a:r>
        </a:p>
      </dsp:txBody>
      <dsp:txXfrm>
        <a:off x="8525348" y="119913"/>
        <a:ext cx="1441759" cy="1176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3C07A-C122-49F4-A2D0-4F35EEB378B2}">
      <dsp:nvSpPr>
        <dsp:cNvPr id="0" name=""/>
        <dsp:cNvSpPr/>
      </dsp:nvSpPr>
      <dsp:spPr>
        <a:xfrm>
          <a:off x="4108" y="1136667"/>
          <a:ext cx="1796223" cy="107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Υποβολή αιτήματος ελέγχου </a:t>
          </a:r>
        </a:p>
      </dsp:txBody>
      <dsp:txXfrm>
        <a:off x="35674" y="1168233"/>
        <a:ext cx="1733091" cy="1014602"/>
      </dsp:txXfrm>
    </dsp:sp>
    <dsp:sp modelId="{E21E9DFB-C705-4812-B608-591CB2645FBA}">
      <dsp:nvSpPr>
        <dsp:cNvPr id="0" name=""/>
        <dsp:cNvSpPr/>
      </dsp:nvSpPr>
      <dsp:spPr>
        <a:xfrm>
          <a:off x="1979954" y="1452803"/>
          <a:ext cx="380799" cy="4454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b="1" kern="1200"/>
        </a:p>
      </dsp:txBody>
      <dsp:txXfrm>
        <a:off x="1979954" y="1541896"/>
        <a:ext cx="266559" cy="267277"/>
      </dsp:txXfrm>
    </dsp:sp>
    <dsp:sp modelId="{F95BFAEA-2FB5-4131-BF0E-E261B61A6B2E}">
      <dsp:nvSpPr>
        <dsp:cNvPr id="0" name=""/>
        <dsp:cNvSpPr/>
      </dsp:nvSpPr>
      <dsp:spPr>
        <a:xfrm>
          <a:off x="2518821" y="1136667"/>
          <a:ext cx="1796223" cy="1077734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A5AB81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ΟΕΕ έως 700 χιλ. </a:t>
          </a: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€ </a:t>
          </a: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Ορκωτός &gt; 700 χιλ. </a:t>
          </a: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€</a:t>
          </a: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2550387" y="1168233"/>
        <a:ext cx="1733091" cy="1014602"/>
      </dsp:txXfrm>
    </dsp:sp>
    <dsp:sp modelId="{B7BCC1DE-C517-41C0-9B70-3904EA531AC7}">
      <dsp:nvSpPr>
        <dsp:cNvPr id="0" name=""/>
        <dsp:cNvSpPr/>
      </dsp:nvSpPr>
      <dsp:spPr>
        <a:xfrm>
          <a:off x="4494668" y="1452803"/>
          <a:ext cx="380799" cy="4454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b="1" kern="1200"/>
        </a:p>
      </dsp:txBody>
      <dsp:txXfrm>
        <a:off x="4494668" y="1541896"/>
        <a:ext cx="266559" cy="267277"/>
      </dsp:txXfrm>
    </dsp:sp>
    <dsp:sp modelId="{E85A59B4-5C45-4B6A-9C06-F47B6DD5CE6D}">
      <dsp:nvSpPr>
        <dsp:cNvPr id="0" name=""/>
        <dsp:cNvSpPr/>
      </dsp:nvSpPr>
      <dsp:spPr>
        <a:xfrm>
          <a:off x="5033535" y="1136667"/>
          <a:ext cx="1796223" cy="1077734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A5AB81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Έκθεση ελέγχου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(ΟΕΕ ή ορκωτός)</a:t>
          </a:r>
        </a:p>
      </dsp:txBody>
      <dsp:txXfrm>
        <a:off x="5065101" y="1168233"/>
        <a:ext cx="1733091" cy="1014602"/>
      </dsp:txXfrm>
    </dsp:sp>
    <dsp:sp modelId="{AA72D8E8-D210-4392-9B34-10318219279A}">
      <dsp:nvSpPr>
        <dsp:cNvPr id="0" name=""/>
        <dsp:cNvSpPr/>
      </dsp:nvSpPr>
      <dsp:spPr>
        <a:xfrm>
          <a:off x="7009381" y="1452803"/>
          <a:ext cx="380799" cy="4454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b="1" kern="1200"/>
        </a:p>
      </dsp:txBody>
      <dsp:txXfrm>
        <a:off x="7009381" y="1541896"/>
        <a:ext cx="266559" cy="267277"/>
      </dsp:txXfrm>
    </dsp:sp>
    <dsp:sp modelId="{6B992F9F-B291-4BE2-AEED-08D2015983BF}">
      <dsp:nvSpPr>
        <dsp:cNvPr id="0" name=""/>
        <dsp:cNvSpPr/>
      </dsp:nvSpPr>
      <dsp:spPr>
        <a:xfrm>
          <a:off x="7548248" y="1136667"/>
          <a:ext cx="1796223" cy="1077734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A5AB81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Έκδοση απόφασης πιστοποίησης</a:t>
          </a:r>
        </a:p>
      </dsp:txBody>
      <dsp:txXfrm>
        <a:off x="7579814" y="1168233"/>
        <a:ext cx="1733091" cy="1014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341B0-239F-4CF3-8DD0-C68E97D6B63B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3245-CB2D-4C7D-9D4A-8F9115EAE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153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/01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GB" b="1" dirty="0"/>
              <a:t>Feedback</a:t>
            </a:r>
            <a:r>
              <a:rPr lang="en-GB" dirty="0"/>
              <a:t> </a:t>
            </a:r>
          </a:p>
          <a:p>
            <a:endParaRPr lang="el-GR" dirty="0"/>
          </a:p>
          <a:p>
            <a:r>
              <a:rPr lang="el-GR" dirty="0"/>
              <a:t>Πρώτη μέρα αφιερωμένη σε υγιεινή </a:t>
            </a:r>
            <a:r>
              <a:rPr lang="el-GR" dirty="0" err="1"/>
              <a:t>κτλ</a:t>
            </a:r>
            <a:endParaRPr lang="el-GR" dirty="0"/>
          </a:p>
          <a:p>
            <a:endParaRPr lang="el-GR" dirty="0"/>
          </a:p>
          <a:p>
            <a:r>
              <a:rPr lang="el-GR" dirty="0"/>
              <a:t>Μικρές αλλαγές έξυπνες (2 διαλείμματα, ζώνες άφιξης/αναχώρησης)</a:t>
            </a:r>
          </a:p>
          <a:p>
            <a:endParaRPr lang="el-GR" dirty="0"/>
          </a:p>
          <a:p>
            <a:r>
              <a:rPr lang="el-GR" dirty="0"/>
              <a:t>Απουσίες </a:t>
            </a:r>
          </a:p>
          <a:p>
            <a:endParaRPr lang="el-GR" dirty="0"/>
          </a:p>
          <a:p>
            <a:r>
              <a:rPr lang="el-GR" b="1" dirty="0"/>
              <a:t>2 ΣΤΑΔΙΑ</a:t>
            </a:r>
            <a:r>
              <a:rPr lang="el-GR" dirty="0"/>
              <a:t>: α) δημοτικά/γ’ λυκείου – β) γυμνάσιο, β’ γ’ λυκείου, ΕΕΚ, μαθητεία. </a:t>
            </a:r>
          </a:p>
          <a:p>
            <a:endParaRPr lang="el-GR" dirty="0"/>
          </a:p>
          <a:p>
            <a:r>
              <a:rPr lang="el-GR" dirty="0"/>
              <a:t>ΑΕΙ συνεχίζουν εξ αποστάσεως</a:t>
            </a:r>
            <a:r>
              <a:rPr lang="en-GB" dirty="0"/>
              <a:t> (</a:t>
            </a:r>
            <a:r>
              <a:rPr lang="el-GR" dirty="0"/>
              <a:t>δε θα ανοίξουν για φέτος)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0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E3245-CB2D-4C7D-9D4A-8F9115EAE4AE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83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/01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GB" b="1" dirty="0"/>
              <a:t>Feedback</a:t>
            </a:r>
            <a:r>
              <a:rPr lang="en-GB" dirty="0"/>
              <a:t> </a:t>
            </a:r>
          </a:p>
          <a:p>
            <a:endParaRPr lang="el-GR" dirty="0"/>
          </a:p>
          <a:p>
            <a:r>
              <a:rPr lang="el-GR" dirty="0"/>
              <a:t>Πρώτη μέρα αφιερωμένη σε υγιεινή </a:t>
            </a:r>
            <a:r>
              <a:rPr lang="el-GR" dirty="0" err="1"/>
              <a:t>κτλ</a:t>
            </a:r>
            <a:endParaRPr lang="el-GR" dirty="0"/>
          </a:p>
          <a:p>
            <a:endParaRPr lang="el-GR" dirty="0"/>
          </a:p>
          <a:p>
            <a:r>
              <a:rPr lang="el-GR" dirty="0"/>
              <a:t>Μικρές αλλαγές έξυπνες (2 διαλείμματα, ζώνες άφιξης/αναχώρησης)</a:t>
            </a:r>
          </a:p>
          <a:p>
            <a:endParaRPr lang="el-GR" dirty="0"/>
          </a:p>
          <a:p>
            <a:r>
              <a:rPr lang="el-GR" dirty="0"/>
              <a:t>Απουσίες </a:t>
            </a:r>
          </a:p>
          <a:p>
            <a:endParaRPr lang="el-GR" dirty="0"/>
          </a:p>
          <a:p>
            <a:r>
              <a:rPr lang="el-GR" b="1" dirty="0"/>
              <a:t>2 ΣΤΑΔΙΑ</a:t>
            </a:r>
            <a:r>
              <a:rPr lang="el-GR" dirty="0"/>
              <a:t>: α) δημοτικά/γ’ λυκείου – β) γυμνάσιο, β’ γ’ λυκείου, ΕΕΚ, μαθητεία. </a:t>
            </a:r>
          </a:p>
          <a:p>
            <a:endParaRPr lang="el-GR" dirty="0"/>
          </a:p>
          <a:p>
            <a:r>
              <a:rPr lang="el-GR" dirty="0"/>
              <a:t>ΑΕΙ συνεχίζουν εξ αποστάσεως</a:t>
            </a:r>
            <a:r>
              <a:rPr lang="en-GB" dirty="0"/>
              <a:t> (</a:t>
            </a:r>
            <a:r>
              <a:rPr lang="el-GR" dirty="0"/>
              <a:t>δε θα ανοίξουν για φέτος)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01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D68E7A-45F5-4718-AD18-CE61492BB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472C440-6BFB-4E9D-9992-5389BECE9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774887-B0E7-47E0-A4FF-0FAF3B05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B3CB-4D80-4692-9C17-F32D4EE5ECE2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E560C7-0AB7-447C-A7D0-025EB546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96B087B-B0CB-457C-A915-63462D21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2056-F2B3-400A-86FE-A109FA71FF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635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361077-5BB2-4D11-845F-514DC6DE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A340119-11E7-4BB2-8D36-4F76C8FD9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AE3A5B-B07F-4FD2-84CB-A84C9F19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B3CB-4D80-4692-9C17-F32D4EE5ECE2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AF6AC83-CC98-4FDD-9632-119F9401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84889C-AE1A-4783-A822-40C53F50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2056-F2B3-400A-86FE-A109FA71FF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6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6005FDD-1290-4487-928F-4FD42D22E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E59D628-7565-4F1F-B2AE-B51ED1455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79BC29-767C-4BBE-A4A3-A348E30E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B3CB-4D80-4692-9C17-F32D4EE5ECE2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F712DC-8F37-491B-862F-E57581F0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DE86D43-1708-4677-891D-79AC65E6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2056-F2B3-400A-86FE-A109FA71FF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34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D73949-FBDB-4997-B658-F949FB1F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4216AF-5ED2-49F4-AF8E-2EB6134BF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1FADD3-6FE9-41F3-BE01-7BCF0EB6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B3CB-4D80-4692-9C17-F32D4EE5ECE2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F611C0-C9DB-4AEE-9C15-C48A5701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433640A-C437-4621-8324-705FD4FE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2056-F2B3-400A-86FE-A109FA71FF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590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622C08-E145-4B29-A8E2-665B7CDB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D6DC80F-9C36-4074-AB31-17722C90B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C94430-9D67-4B33-B5EA-CB21E455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B3CB-4D80-4692-9C17-F32D4EE5ECE2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24DDC2C-E916-4CD6-9723-5DFDFC42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B56C7C6-6F9A-47B7-824E-C745C7D4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2056-F2B3-400A-86FE-A109FA71FF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868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FE8662-2B59-46AB-B6DE-F527A36C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9E5646-DAF2-46AB-9201-86FA3F450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6222F44-7801-4834-A0B3-D096EEFE1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0E72F5-3BF7-4BCD-9369-68F67ADA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B3CB-4D80-4692-9C17-F32D4EE5ECE2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3B69414-2A56-423D-AC7E-4BDA4DF5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37C579E-6791-4A67-843C-A63463C7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2056-F2B3-400A-86FE-A109FA71FF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19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879D19-F031-4381-B965-126352D8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BB1EA51-34A4-4A3C-BF07-9C7DD32C3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73FE2E0-260E-4A72-9E80-5CE62ACF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EC4EF83-5F9E-443C-B1B9-5477E3105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02274C5-F166-46C5-B7E4-363B16254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24B8FE8-C067-45AE-B65F-8CE9D13E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B3CB-4D80-4692-9C17-F32D4EE5ECE2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C03E617-2B41-4DFF-83CD-CBBF165D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812F307-E812-46B2-B7DD-1120E872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2056-F2B3-400A-86FE-A109FA71FF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37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B7D05E-3003-4CAA-BCBD-25387567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6534703-34AF-4704-BBE6-124CD487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B3CB-4D80-4692-9C17-F32D4EE5ECE2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1F7C882-2630-4315-8746-300CBF88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BDA4A41-E517-45CD-A6E7-57C3DFAB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2056-F2B3-400A-86FE-A109FA71FF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57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EF90431-90B1-45DD-8CF8-CC5CC734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B3CB-4D80-4692-9C17-F32D4EE5ECE2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80F716-BB2C-497F-A5E6-5F20120F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5EDDDC7-8387-461A-B886-20057689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2056-F2B3-400A-86FE-A109FA71FF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439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0B069E-D7F9-4BA7-9AF6-B2E4EC66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31145C-B343-4440-927D-C7B9852F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E8290C5-0C02-40A7-AF94-9B2E89DAF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93D74CC-7329-465E-BE3C-4595CF60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B3CB-4D80-4692-9C17-F32D4EE5ECE2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C42BC5F-73E8-493D-81A9-0671001AE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AE7BEA9-8749-4D50-9456-9D273C0C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2056-F2B3-400A-86FE-A109FA71FF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31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E97F1F-8BED-448C-AAB9-8346A8EB4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D748D08-4FFD-45F2-81A6-3852A785A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54BAEF8-488D-4CD3-90FB-B115DF8C6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C6FF0BA-07BC-4618-AAFB-C6752F4F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B3CB-4D80-4692-9C17-F32D4EE5ECE2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79C8FA7-065D-465E-9199-3FCD14B0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95890B4-E94B-4D12-AE43-21FB9231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2056-F2B3-400A-86FE-A109FA71FF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19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FD659CE-013F-4E57-AD9C-962B3437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8F2A2BB-3A10-4D81-A603-6698AA0D6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E30E68-E35C-4A83-A161-7B19A9D5C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6B3CB-4D80-4692-9C17-F32D4EE5ECE2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B8CE54-087D-4B4F-AEA5-EAD8A7897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2FBFE14-1865-4360-90CE-1A3DC4718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42056-F2B3-400A-86FE-A109FA71FF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5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46920FD-0316-41E6-AED9-727435DA49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8CF923F-5193-44F2-BF83-6951547296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F4540133-4F80-7847-85FF-A47B419E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ctangle: Diagonal Corners Snipped 4">
              <a:extLst>
                <a:ext uri="{FF2B5EF4-FFF2-40B4-BE49-F238E27FC236}">
                  <a16:creationId xmlns:a16="http://schemas.microsoft.com/office/drawing/2014/main" id="{AB529D85-EA9E-43D9-9EA9-E4E2545F2336}"/>
                </a:ext>
              </a:extLst>
            </p:cNvPr>
            <p:cNvSpPr/>
            <p:nvPr/>
          </p:nvSpPr>
          <p:spPr>
            <a:xfrm>
              <a:off x="1516985" y="1062996"/>
              <a:ext cx="4741771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lvl="0">
                <a:defRPr/>
              </a:pPr>
              <a:r>
                <a:rPr lang="el-GR" sz="2000" dirty="0">
                  <a:solidFill>
                    <a:prstClr val="white"/>
                  </a:solidFill>
                  <a:sym typeface="Georgia"/>
                </a:rPr>
                <a:t>Υπουργείο Ανάπτυξης και Επενδύσεων</a:t>
              </a: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</p:grp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72480EFC-8F6C-42D5-801A-06B41495CF03}"/>
              </a:ext>
            </a:extLst>
          </p:cNvPr>
          <p:cNvSpPr/>
          <p:nvPr/>
        </p:nvSpPr>
        <p:spPr>
          <a:xfrm>
            <a:off x="1516986" y="730905"/>
            <a:ext cx="4741771" cy="302272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rPr>
              <a:t>ΕΛΛΗΝΙΚΗ ΔΗΜΟΚΡΑΤΙΑ</a:t>
            </a:r>
          </a:p>
        </p:txBody>
      </p:sp>
      <p:sp>
        <p:nvSpPr>
          <p:cNvPr id="10" name="1 - Τίτλος">
            <a:extLst>
              <a:ext uri="{FF2B5EF4-FFF2-40B4-BE49-F238E27FC236}">
                <a16:creationId xmlns:a16="http://schemas.microsoft.com/office/drawing/2014/main" id="{D7CEE509-4A81-4E22-8A01-87EE2F440CAA}"/>
              </a:ext>
            </a:extLst>
          </p:cNvPr>
          <p:cNvSpPr txBox="1">
            <a:spLocks/>
          </p:cNvSpPr>
          <p:nvPr/>
        </p:nvSpPr>
        <p:spPr>
          <a:xfrm>
            <a:off x="501442" y="2693987"/>
            <a:ext cx="852900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solidFill>
                  <a:schemeClr val="bg1"/>
                </a:solidFill>
              </a:rPr>
              <a:t>Αναπτυξιακός Νόμος – Ελλάδα Ισχυρή Ανάπτυξη</a:t>
            </a:r>
          </a:p>
          <a:p>
            <a:pPr algn="ctr"/>
            <a:r>
              <a:rPr lang="el-GR" sz="2400" b="1" dirty="0">
                <a:solidFill>
                  <a:schemeClr val="bg1"/>
                </a:solidFill>
              </a:rPr>
              <a:t>(ν. 4887/2022)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95524-2210-4D13-87AC-CA07EEAF19EE}"/>
              </a:ext>
            </a:extLst>
          </p:cNvPr>
          <p:cNvSpPr txBox="1"/>
          <p:nvPr/>
        </p:nvSpPr>
        <p:spPr>
          <a:xfrm>
            <a:off x="717287" y="6023092"/>
            <a:ext cx="317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Μάρτιος 2022</a:t>
            </a:r>
          </a:p>
        </p:txBody>
      </p:sp>
      <p:sp>
        <p:nvSpPr>
          <p:cNvPr id="9" name="1 - Τίτλος">
            <a:extLst>
              <a:ext uri="{FF2B5EF4-FFF2-40B4-BE49-F238E27FC236}">
                <a16:creationId xmlns:a16="http://schemas.microsoft.com/office/drawing/2014/main" id="{D6BCD7ED-1DF7-42AF-8538-67CCDA804165}"/>
              </a:ext>
            </a:extLst>
          </p:cNvPr>
          <p:cNvSpPr txBox="1">
            <a:spLocks/>
          </p:cNvSpPr>
          <p:nvPr/>
        </p:nvSpPr>
        <p:spPr>
          <a:xfrm>
            <a:off x="372232" y="3602177"/>
            <a:ext cx="852900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Στήριξη Επενδύσεων στη Δυτική Μακεδονία</a:t>
            </a:r>
            <a:endParaRPr lang="el-GR" sz="2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6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F1402DE6-C0E0-4A89-A3F9-57CFFFD754F8}"/>
              </a:ext>
            </a:extLst>
          </p:cNvPr>
          <p:cNvSpPr txBox="1">
            <a:spLocks/>
          </p:cNvSpPr>
          <p:nvPr/>
        </p:nvSpPr>
        <p:spPr>
          <a:xfrm>
            <a:off x="609600" y="84914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Έρευνα και Εφαρμοσμένη Καινοτομία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94923-91B3-49E7-A70E-DD1C033AACD9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6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DF1A2C30-E719-4879-9C3C-BC91A14F7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αριθμού διαφάνειας 4">
            <a:extLst>
              <a:ext uri="{FF2B5EF4-FFF2-40B4-BE49-F238E27FC236}">
                <a16:creationId xmlns:a16="http://schemas.microsoft.com/office/drawing/2014/main" id="{E04D09C7-7093-4141-BE6A-A5308BD5CB50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Google Shape;14199;g87a8f27973_0_1028">
            <a:extLst>
              <a:ext uri="{FF2B5EF4-FFF2-40B4-BE49-F238E27FC236}">
                <a16:creationId xmlns:a16="http://schemas.microsoft.com/office/drawing/2014/main" id="{B0A06137-A1E7-49A6-9E1A-D1641D55856B}"/>
              </a:ext>
            </a:extLst>
          </p:cNvPr>
          <p:cNvSpPr/>
          <p:nvPr/>
        </p:nvSpPr>
        <p:spPr>
          <a:xfrm>
            <a:off x="6960969" y="2586940"/>
            <a:ext cx="2547985" cy="828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Φορέας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Υπαγωγής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11" name="Picture 31" descr="C:\Users\004490\Desktop\Icons MS office files\Issues\Clipboard\Outline\Clipboard-outline_0001_maroon.png">
            <a:extLst>
              <a:ext uri="{FF2B5EF4-FFF2-40B4-BE49-F238E27FC236}">
                <a16:creationId xmlns:a16="http://schemas.microsoft.com/office/drawing/2014/main" id="{4606C67D-55A2-41B3-B6D1-546AB9ED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7" y="3165640"/>
            <a:ext cx="760015" cy="7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C8D8D7-896E-45F8-93F0-7194D9152C00}"/>
              </a:ext>
            </a:extLst>
          </p:cNvPr>
          <p:cNvSpPr txBox="1"/>
          <p:nvPr/>
        </p:nvSpPr>
        <p:spPr>
          <a:xfrm>
            <a:off x="1496304" y="3006872"/>
            <a:ext cx="457289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ym typeface="Wingdings" panose="05000000000000000000" pitchFamily="2" charset="2"/>
              </a:rPr>
              <a:t>Είδη δραστηριοτήτων: </a:t>
            </a:r>
            <a:r>
              <a:rPr lang="el-GR" sz="1600" kern="0" dirty="0">
                <a:sym typeface="Wingdings" panose="05000000000000000000" pitchFamily="2" charset="2"/>
              </a:rPr>
              <a:t>ανάπτυξη τεχνολογίας,  παραγωγή καινοτόμων προϊόντων, ή εισαγωγή διαδικαστικών ή οργανωτικών καινοτομιών , αξιοποίηση αποτελεσμάτων  της έρευνας </a:t>
            </a:r>
            <a:endParaRPr lang="el-GR" sz="1600" u="sng" kern="0" dirty="0"/>
          </a:p>
        </p:txBody>
      </p:sp>
      <p:pic>
        <p:nvPicPr>
          <p:cNvPr id="13" name="Picture 2" descr="Επίπεδη, Σχεδιασμός, Εικονίδιο, Www, Internet, Gui">
            <a:extLst>
              <a:ext uri="{FF2B5EF4-FFF2-40B4-BE49-F238E27FC236}">
                <a16:creationId xmlns:a16="http://schemas.microsoft.com/office/drawing/2014/main" id="{09C62322-8466-4952-8443-48A0A8B0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6" y="4545458"/>
            <a:ext cx="766379" cy="7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eople icon ~ TukTuk Design">
            <a:extLst>
              <a:ext uri="{FF2B5EF4-FFF2-40B4-BE49-F238E27FC236}">
                <a16:creationId xmlns:a16="http://schemas.microsoft.com/office/drawing/2014/main" id="{402BF978-ECB0-49C9-8D01-E36B22509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7594"/>
          <a:stretch/>
        </p:blipFill>
        <p:spPr bwMode="auto">
          <a:xfrm>
            <a:off x="731842" y="2103735"/>
            <a:ext cx="615586" cy="559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4199;g87a8f27973_0_1028">
            <a:extLst>
              <a:ext uri="{FF2B5EF4-FFF2-40B4-BE49-F238E27FC236}">
                <a16:creationId xmlns:a16="http://schemas.microsoft.com/office/drawing/2014/main" id="{ED6592F3-1D56-4BA4-89F7-C88899F6A0EE}"/>
              </a:ext>
            </a:extLst>
          </p:cNvPr>
          <p:cNvSpPr/>
          <p:nvPr/>
        </p:nvSpPr>
        <p:spPr>
          <a:xfrm>
            <a:off x="6960969" y="3529209"/>
            <a:ext cx="2547985" cy="831604"/>
          </a:xfrm>
          <a:prstGeom prst="rect">
            <a:avLst/>
          </a:prstGeom>
          <a:solidFill>
            <a:srgbClr val="EFC2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Αξιολόγηση </a:t>
            </a:r>
            <a:endParaRPr lang="en-US" sz="1600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Google Shape;14199;g87a8f27973_0_1028">
            <a:extLst>
              <a:ext uri="{FF2B5EF4-FFF2-40B4-BE49-F238E27FC236}">
                <a16:creationId xmlns:a16="http://schemas.microsoft.com/office/drawing/2014/main" id="{1183576A-3DD4-495A-97FD-8FF88E93D580}"/>
              </a:ext>
            </a:extLst>
          </p:cNvPr>
          <p:cNvSpPr/>
          <p:nvPr/>
        </p:nvSpPr>
        <p:spPr>
          <a:xfrm>
            <a:off x="9635540" y="3529208"/>
            <a:ext cx="1598665" cy="825013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Άμεση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8" name="Picture 6" descr="Μεγεθυντικό Φακό, Lupe Γυαλί, Γυαλί, Μεγέθυνση">
            <a:extLst>
              <a:ext uri="{FF2B5EF4-FFF2-40B4-BE49-F238E27FC236}">
                <a16:creationId xmlns:a16="http://schemas.microsoft.com/office/drawing/2014/main" id="{A0209587-F9B0-473D-9732-C3573C5A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47" y="3638314"/>
            <a:ext cx="593567" cy="5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40">
            <a:extLst>
              <a:ext uri="{FF2B5EF4-FFF2-40B4-BE49-F238E27FC236}">
                <a16:creationId xmlns:a16="http://schemas.microsoft.com/office/drawing/2014/main" id="{B440D43F-67DA-4FFF-8A13-7A941782C055}"/>
              </a:ext>
            </a:extLst>
          </p:cNvPr>
          <p:cNvGrpSpPr>
            <a:grpSpLocks noChangeAspect="1"/>
          </p:cNvGrpSpPr>
          <p:nvPr/>
        </p:nvGrpSpPr>
        <p:grpSpPr>
          <a:xfrm>
            <a:off x="7106403" y="2747396"/>
            <a:ext cx="436060" cy="436060"/>
            <a:chOff x="4640263" y="1958975"/>
            <a:chExt cx="123825" cy="122238"/>
          </a:xfrm>
          <a:solidFill>
            <a:schemeClr val="bg1"/>
          </a:solidFill>
          <a:effectLst/>
        </p:grpSpPr>
        <p:sp>
          <p:nvSpPr>
            <p:cNvPr id="20" name="Freeform 150">
              <a:extLst>
                <a:ext uri="{FF2B5EF4-FFF2-40B4-BE49-F238E27FC236}">
                  <a16:creationId xmlns:a16="http://schemas.microsoft.com/office/drawing/2014/main" id="{EA939541-A93A-42E4-9AA5-6E8BC875EA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600" y="1976438"/>
              <a:ext cx="63500" cy="84138"/>
            </a:xfrm>
            <a:custGeom>
              <a:avLst/>
              <a:gdLst>
                <a:gd name="T0" fmla="*/ 264 w 300"/>
                <a:gd name="T1" fmla="*/ 157 h 398"/>
                <a:gd name="T2" fmla="*/ 197 w 300"/>
                <a:gd name="T3" fmla="*/ 157 h 398"/>
                <a:gd name="T4" fmla="*/ 162 w 300"/>
                <a:gd name="T5" fmla="*/ 119 h 398"/>
                <a:gd name="T6" fmla="*/ 162 w 300"/>
                <a:gd name="T7" fmla="*/ 37 h 398"/>
                <a:gd name="T8" fmla="*/ 126 w 300"/>
                <a:gd name="T9" fmla="*/ 0 h 398"/>
                <a:gd name="T10" fmla="*/ 101 w 300"/>
                <a:gd name="T11" fmla="*/ 0 h 398"/>
                <a:gd name="T12" fmla="*/ 86 w 300"/>
                <a:gd name="T13" fmla="*/ 13 h 398"/>
                <a:gd name="T14" fmla="*/ 86 w 300"/>
                <a:gd name="T15" fmla="*/ 61 h 398"/>
                <a:gd name="T16" fmla="*/ 65 w 300"/>
                <a:gd name="T17" fmla="*/ 128 h 398"/>
                <a:gd name="T18" fmla="*/ 13 w 300"/>
                <a:gd name="T19" fmla="*/ 159 h 398"/>
                <a:gd name="T20" fmla="*/ 0 w 300"/>
                <a:gd name="T21" fmla="*/ 159 h 398"/>
                <a:gd name="T22" fmla="*/ 0 w 300"/>
                <a:gd name="T23" fmla="*/ 370 h 398"/>
                <a:gd name="T24" fmla="*/ 14 w 300"/>
                <a:gd name="T25" fmla="*/ 370 h 398"/>
                <a:gd name="T26" fmla="*/ 83 w 300"/>
                <a:gd name="T27" fmla="*/ 384 h 398"/>
                <a:gd name="T28" fmla="*/ 157 w 300"/>
                <a:gd name="T29" fmla="*/ 398 h 398"/>
                <a:gd name="T30" fmla="*/ 300 w 300"/>
                <a:gd name="T31" fmla="*/ 307 h 398"/>
                <a:gd name="T32" fmla="*/ 300 w 300"/>
                <a:gd name="T33" fmla="*/ 192 h 398"/>
                <a:gd name="T34" fmla="*/ 264 w 300"/>
                <a:gd name="T35" fmla="*/ 157 h 398"/>
                <a:gd name="T36" fmla="*/ 197 w 300"/>
                <a:gd name="T37" fmla="*/ 182 h 398"/>
                <a:gd name="T38" fmla="*/ 264 w 300"/>
                <a:gd name="T39" fmla="*/ 182 h 398"/>
                <a:gd name="T40" fmla="*/ 276 w 300"/>
                <a:gd name="T41" fmla="*/ 192 h 398"/>
                <a:gd name="T42" fmla="*/ 276 w 300"/>
                <a:gd name="T43" fmla="*/ 307 h 398"/>
                <a:gd name="T44" fmla="*/ 247 w 300"/>
                <a:gd name="T45" fmla="*/ 358 h 398"/>
                <a:gd name="T46" fmla="*/ 157 w 300"/>
                <a:gd name="T47" fmla="*/ 373 h 398"/>
                <a:gd name="T48" fmla="*/ 91 w 300"/>
                <a:gd name="T49" fmla="*/ 361 h 398"/>
                <a:gd name="T50" fmla="*/ 87 w 300"/>
                <a:gd name="T51" fmla="*/ 359 h 398"/>
                <a:gd name="T52" fmla="*/ 24 w 300"/>
                <a:gd name="T53" fmla="*/ 345 h 398"/>
                <a:gd name="T54" fmla="*/ 24 w 300"/>
                <a:gd name="T55" fmla="*/ 181 h 398"/>
                <a:gd name="T56" fmla="*/ 84 w 300"/>
                <a:gd name="T57" fmla="*/ 144 h 398"/>
                <a:gd name="T58" fmla="*/ 111 w 300"/>
                <a:gd name="T59" fmla="*/ 61 h 398"/>
                <a:gd name="T60" fmla="*/ 111 w 300"/>
                <a:gd name="T61" fmla="*/ 25 h 398"/>
                <a:gd name="T62" fmla="*/ 126 w 300"/>
                <a:gd name="T63" fmla="*/ 25 h 398"/>
                <a:gd name="T64" fmla="*/ 138 w 300"/>
                <a:gd name="T65" fmla="*/ 37 h 398"/>
                <a:gd name="T66" fmla="*/ 138 w 300"/>
                <a:gd name="T67" fmla="*/ 119 h 398"/>
                <a:gd name="T68" fmla="*/ 197 w 300"/>
                <a:gd name="T69" fmla="*/ 18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398">
                  <a:moveTo>
                    <a:pt x="264" y="157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79" y="157"/>
                    <a:pt x="162" y="139"/>
                    <a:pt x="162" y="119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16"/>
                    <a:pt x="146" y="0"/>
                    <a:pt x="12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3" y="0"/>
                    <a:pt x="86" y="6"/>
                    <a:pt x="86" y="1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85"/>
                    <a:pt x="79" y="109"/>
                    <a:pt x="65" y="128"/>
                  </a:cubicBezTo>
                  <a:cubicBezTo>
                    <a:pt x="51" y="148"/>
                    <a:pt x="33" y="159"/>
                    <a:pt x="13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14" y="370"/>
                    <a:pt x="14" y="370"/>
                    <a:pt x="14" y="370"/>
                  </a:cubicBezTo>
                  <a:cubicBezTo>
                    <a:pt x="44" y="371"/>
                    <a:pt x="64" y="377"/>
                    <a:pt x="83" y="384"/>
                  </a:cubicBezTo>
                  <a:cubicBezTo>
                    <a:pt x="104" y="391"/>
                    <a:pt x="125" y="398"/>
                    <a:pt x="157" y="398"/>
                  </a:cubicBezTo>
                  <a:cubicBezTo>
                    <a:pt x="224" y="398"/>
                    <a:pt x="300" y="387"/>
                    <a:pt x="300" y="307"/>
                  </a:cubicBezTo>
                  <a:cubicBezTo>
                    <a:pt x="300" y="192"/>
                    <a:pt x="300" y="192"/>
                    <a:pt x="300" y="192"/>
                  </a:cubicBezTo>
                  <a:cubicBezTo>
                    <a:pt x="300" y="173"/>
                    <a:pt x="283" y="157"/>
                    <a:pt x="264" y="157"/>
                  </a:cubicBezTo>
                  <a:close/>
                  <a:moveTo>
                    <a:pt x="197" y="182"/>
                  </a:moveTo>
                  <a:cubicBezTo>
                    <a:pt x="264" y="182"/>
                    <a:pt x="264" y="182"/>
                    <a:pt x="264" y="182"/>
                  </a:cubicBezTo>
                  <a:cubicBezTo>
                    <a:pt x="270" y="182"/>
                    <a:pt x="276" y="187"/>
                    <a:pt x="276" y="192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6" y="331"/>
                    <a:pt x="266" y="347"/>
                    <a:pt x="247" y="358"/>
                  </a:cubicBezTo>
                  <a:cubicBezTo>
                    <a:pt x="228" y="368"/>
                    <a:pt x="199" y="373"/>
                    <a:pt x="157" y="373"/>
                  </a:cubicBezTo>
                  <a:cubicBezTo>
                    <a:pt x="129" y="373"/>
                    <a:pt x="112" y="367"/>
                    <a:pt x="91" y="361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70" y="354"/>
                    <a:pt x="50" y="347"/>
                    <a:pt x="24" y="345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47" y="178"/>
                    <a:pt x="68" y="165"/>
                    <a:pt x="84" y="144"/>
                  </a:cubicBezTo>
                  <a:cubicBezTo>
                    <a:pt x="101" y="122"/>
                    <a:pt x="111" y="93"/>
                    <a:pt x="111" y="61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3" y="25"/>
                    <a:pt x="138" y="30"/>
                    <a:pt x="138" y="37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53"/>
                    <a:pt x="166" y="182"/>
                    <a:pt x="197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 151">
              <a:extLst>
                <a:ext uri="{FF2B5EF4-FFF2-40B4-BE49-F238E27FC236}">
                  <a16:creationId xmlns:a16="http://schemas.microsoft.com/office/drawing/2014/main" id="{E422AAF7-B224-4FD7-8CA8-C450F8F12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3" y="1958975"/>
              <a:ext cx="123825" cy="122238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266 h 576"/>
                <a:gd name="T4" fmla="*/ 12 w 576"/>
                <a:gd name="T5" fmla="*/ 266 h 576"/>
                <a:gd name="T6" fmla="*/ 25 w 576"/>
                <a:gd name="T7" fmla="*/ 266 h 576"/>
                <a:gd name="T8" fmla="*/ 96 w 576"/>
                <a:gd name="T9" fmla="*/ 266 h 576"/>
                <a:gd name="T10" fmla="*/ 96 w 576"/>
                <a:gd name="T11" fmla="*/ 452 h 576"/>
                <a:gd name="T12" fmla="*/ 84 w 576"/>
                <a:gd name="T13" fmla="*/ 465 h 576"/>
                <a:gd name="T14" fmla="*/ 25 w 576"/>
                <a:gd name="T15" fmla="*/ 465 h 576"/>
                <a:gd name="T16" fmla="*/ 10 w 576"/>
                <a:gd name="T17" fmla="*/ 465 h 576"/>
                <a:gd name="T18" fmla="*/ 0 w 576"/>
                <a:gd name="T19" fmla="*/ 465 h 576"/>
                <a:gd name="T20" fmla="*/ 0 w 576"/>
                <a:gd name="T21" fmla="*/ 576 h 576"/>
                <a:gd name="T22" fmla="*/ 576 w 576"/>
                <a:gd name="T23" fmla="*/ 576 h 576"/>
                <a:gd name="T24" fmla="*/ 576 w 576"/>
                <a:gd name="T25" fmla="*/ 0 h 576"/>
                <a:gd name="T26" fmla="*/ 0 w 576"/>
                <a:gd name="T27" fmla="*/ 0 h 576"/>
                <a:gd name="T28" fmla="*/ 551 w 576"/>
                <a:gd name="T29" fmla="*/ 551 h 576"/>
                <a:gd name="T30" fmla="*/ 25 w 576"/>
                <a:gd name="T31" fmla="*/ 551 h 576"/>
                <a:gd name="T32" fmla="*/ 25 w 576"/>
                <a:gd name="T33" fmla="*/ 488 h 576"/>
                <a:gd name="T34" fmla="*/ 84 w 576"/>
                <a:gd name="T35" fmla="*/ 488 h 576"/>
                <a:gd name="T36" fmla="*/ 119 w 576"/>
                <a:gd name="T37" fmla="*/ 452 h 576"/>
                <a:gd name="T38" fmla="*/ 119 w 576"/>
                <a:gd name="T39" fmla="*/ 242 h 576"/>
                <a:gd name="T40" fmla="*/ 25 w 576"/>
                <a:gd name="T41" fmla="*/ 242 h 576"/>
                <a:gd name="T42" fmla="*/ 25 w 576"/>
                <a:gd name="T43" fmla="*/ 25 h 576"/>
                <a:gd name="T44" fmla="*/ 551 w 576"/>
                <a:gd name="T45" fmla="*/ 25 h 576"/>
                <a:gd name="T46" fmla="*/ 551 w 576"/>
                <a:gd name="T4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12" y="266"/>
                    <a:pt x="12" y="266"/>
                    <a:pt x="12" y="266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96" y="452"/>
                    <a:pt x="96" y="452"/>
                    <a:pt x="96" y="452"/>
                  </a:cubicBezTo>
                  <a:cubicBezTo>
                    <a:pt x="96" y="457"/>
                    <a:pt x="92" y="465"/>
                    <a:pt x="84" y="465"/>
                  </a:cubicBezTo>
                  <a:cubicBezTo>
                    <a:pt x="25" y="465"/>
                    <a:pt x="25" y="465"/>
                    <a:pt x="25" y="465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488"/>
                    <a:pt x="25" y="488"/>
                    <a:pt x="25" y="488"/>
                  </a:cubicBezTo>
                  <a:cubicBezTo>
                    <a:pt x="84" y="488"/>
                    <a:pt x="84" y="488"/>
                    <a:pt x="84" y="488"/>
                  </a:cubicBezTo>
                  <a:cubicBezTo>
                    <a:pt x="105" y="488"/>
                    <a:pt x="119" y="470"/>
                    <a:pt x="119" y="45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2177391D-4417-4AE2-9DBF-A6010D3F5072}"/>
              </a:ext>
            </a:extLst>
          </p:cNvPr>
          <p:cNvSpPr/>
          <p:nvPr/>
        </p:nvSpPr>
        <p:spPr>
          <a:xfrm>
            <a:off x="1507188" y="1858771"/>
            <a:ext cx="4303051" cy="1013674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E5B411E3-0569-459D-BEBF-489449598B6F}"/>
              </a:ext>
            </a:extLst>
          </p:cNvPr>
          <p:cNvSpPr/>
          <p:nvPr/>
        </p:nvSpPr>
        <p:spPr>
          <a:xfrm>
            <a:off x="1483399" y="3006924"/>
            <a:ext cx="4303051" cy="1013673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DE77AFBE-DB8C-477C-A2F7-1CA6BA5FF159}"/>
              </a:ext>
            </a:extLst>
          </p:cNvPr>
          <p:cNvSpPr/>
          <p:nvPr/>
        </p:nvSpPr>
        <p:spPr>
          <a:xfrm>
            <a:off x="656446" y="1970512"/>
            <a:ext cx="766379" cy="766379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6B4F2489-8903-446E-8B10-38748EFECA65}"/>
              </a:ext>
            </a:extLst>
          </p:cNvPr>
          <p:cNvSpPr/>
          <p:nvPr/>
        </p:nvSpPr>
        <p:spPr>
          <a:xfrm>
            <a:off x="1483399" y="4145191"/>
            <a:ext cx="4300332" cy="1569659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Βέλος: Διάσημα 26">
            <a:extLst>
              <a:ext uri="{FF2B5EF4-FFF2-40B4-BE49-F238E27FC236}">
                <a16:creationId xmlns:a16="http://schemas.microsoft.com/office/drawing/2014/main" id="{10854144-3064-4114-8090-DCB9DF16B830}"/>
              </a:ext>
            </a:extLst>
          </p:cNvPr>
          <p:cNvSpPr/>
          <p:nvPr/>
        </p:nvSpPr>
        <p:spPr>
          <a:xfrm>
            <a:off x="6120841" y="2915033"/>
            <a:ext cx="482388" cy="112547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663C8E-305E-40FB-B5B0-D0C1E9010511}"/>
              </a:ext>
            </a:extLst>
          </p:cNvPr>
          <p:cNvSpPr txBox="1"/>
          <p:nvPr/>
        </p:nvSpPr>
        <p:spPr>
          <a:xfrm>
            <a:off x="1064503" y="974465"/>
            <a:ext cx="1059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Πράσινη Οικονομία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Ψηφιακός 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Μετ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σμός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Απασχόληση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 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Έρευνα/Καινοτομία – Εξωστρέφεια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Τουρισμός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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Αγροδιατροφή 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803FD9-A445-486A-B5A0-00DA5A7D934C}"/>
              </a:ext>
            </a:extLst>
          </p:cNvPr>
          <p:cNvSpPr txBox="1"/>
          <p:nvPr/>
        </p:nvSpPr>
        <p:spPr>
          <a:xfrm>
            <a:off x="1667665" y="1908371"/>
            <a:ext cx="393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Δικαιούχοι: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Όλα τα είδη επιχειρήσεων (Πολύ Μικρές, Μικρές Επιχειρήσεις, Μεσαίες, Μεγάλες)</a:t>
            </a:r>
          </a:p>
        </p:txBody>
      </p:sp>
      <p:sp>
        <p:nvSpPr>
          <p:cNvPr id="34" name="Google Shape;14199;g87a8f27973_0_1028">
            <a:extLst>
              <a:ext uri="{FF2B5EF4-FFF2-40B4-BE49-F238E27FC236}">
                <a16:creationId xmlns:a16="http://schemas.microsoft.com/office/drawing/2014/main" id="{F2C48A75-3856-4845-A92F-D9B4DB9CB30D}"/>
              </a:ext>
            </a:extLst>
          </p:cNvPr>
          <p:cNvSpPr/>
          <p:nvPr/>
        </p:nvSpPr>
        <p:spPr>
          <a:xfrm>
            <a:off x="9587104" y="2586939"/>
            <a:ext cx="1598664" cy="828381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Υπουργείο Ανάπτυξης &amp; Επενδύσεων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AF0A3E-9E5E-4E7D-96CC-3F59FBBD4265}"/>
              </a:ext>
            </a:extLst>
          </p:cNvPr>
          <p:cNvSpPr txBox="1"/>
          <p:nvPr/>
        </p:nvSpPr>
        <p:spPr>
          <a:xfrm>
            <a:off x="1612237" y="4175705"/>
            <a:ext cx="4341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Επιλέξιμες Δαπάνες </a:t>
            </a:r>
            <a:r>
              <a:rPr kumimoji="0" lang="el-GR" sz="16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l-GR" sz="1600" u="sng" kern="0" dirty="0">
                <a:solidFill>
                  <a:prstClr val="black"/>
                </a:solidFill>
              </a:rPr>
              <a:t>χαρακτήρας </a:t>
            </a:r>
            <a:r>
              <a:rPr kumimoji="0" lang="el-GR" sz="16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αρχικής επένδυσης) </a:t>
            </a: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Δ</a:t>
            </a:r>
            <a:r>
              <a:rPr kumimoji="0" lang="el-G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απάνες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 εντός και ε</a:t>
            </a:r>
            <a:r>
              <a:rPr lang="el-GR" sz="1600" kern="0" dirty="0" err="1">
                <a:solidFill>
                  <a:prstClr val="black"/>
                </a:solidFill>
                <a:sym typeface="Wingdings" panose="05000000000000000000" pitchFamily="2" charset="2"/>
              </a:rPr>
              <a:t>κτός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περιφερειακώ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ν ενισχύσεων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olidFill>
                  <a:prstClr val="black"/>
                </a:solidFill>
                <a:sym typeface="Wingdings" panose="05000000000000000000" pitchFamily="2" charset="2"/>
              </a:rPr>
              <a:t>Επιλέξιμες Δαπάνες</a:t>
            </a:r>
            <a:r>
              <a:rPr lang="el-GR" sz="1600" u="sng" kern="0" dirty="0">
                <a:solidFill>
                  <a:prstClr val="black"/>
                </a:solidFill>
                <a:sym typeface="Wingdings" panose="05000000000000000000" pitchFamily="2" charset="2"/>
              </a:rPr>
              <a:t> (χωρίς το χαρακτήρα αρχικής επένδυση) 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 Δαπάνες εκτός περιφερειακών ενισχύσεων (αυτόνομα)</a:t>
            </a:r>
          </a:p>
        </p:txBody>
      </p:sp>
    </p:spTree>
    <p:extLst>
      <p:ext uri="{BB962C8B-B14F-4D97-AF65-F5344CB8AC3E}">
        <p14:creationId xmlns:p14="http://schemas.microsoft.com/office/powerpoint/2010/main" val="203119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544013-E1A4-4BBF-9233-0C2D8BDE985E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5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53C4AC40-F50F-48B2-9FAB-ECA3C6D1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- Τίτλος">
            <a:extLst>
              <a:ext uri="{FF2B5EF4-FFF2-40B4-BE49-F238E27FC236}">
                <a16:creationId xmlns:a16="http://schemas.microsoft.com/office/drawing/2014/main" id="{F2DEA950-A94B-4345-A9E5-46277F23DF6E}"/>
              </a:ext>
            </a:extLst>
          </p:cNvPr>
          <p:cNvSpPr txBox="1">
            <a:spLocks/>
          </p:cNvSpPr>
          <p:nvPr/>
        </p:nvSpPr>
        <p:spPr>
          <a:xfrm>
            <a:off x="628347" y="124928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Αγροδιατροφή –Πρωτογενής Παραγωγή και μεταποίηση </a:t>
            </a:r>
            <a:r>
              <a:rPr kumimoji="0" lang="el-G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γεωργικώ</a:t>
            </a:r>
            <a:r>
              <a:rPr lang="el-GR" sz="2400" b="1" kern="0" dirty="0">
                <a:latin typeface="Calibri"/>
              </a:rPr>
              <a:t>ν προϊόντων – αλιεία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Θέση αριθμού διαφάνειας 4">
            <a:extLst>
              <a:ext uri="{FF2B5EF4-FFF2-40B4-BE49-F238E27FC236}">
                <a16:creationId xmlns:a16="http://schemas.microsoft.com/office/drawing/2014/main" id="{12176A8C-FBE6-47DC-9902-2DC1347B497D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Google Shape;14199;g87a8f27973_0_1028">
            <a:extLst>
              <a:ext uri="{FF2B5EF4-FFF2-40B4-BE49-F238E27FC236}">
                <a16:creationId xmlns:a16="http://schemas.microsoft.com/office/drawing/2014/main" id="{800321CD-23ED-4A37-A63A-EAE10A7F85AB}"/>
              </a:ext>
            </a:extLst>
          </p:cNvPr>
          <p:cNvSpPr/>
          <p:nvPr/>
        </p:nvSpPr>
        <p:spPr>
          <a:xfrm>
            <a:off x="6906988" y="2709228"/>
            <a:ext cx="2547985" cy="9641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Φορέας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Υπαγωγής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EF4BF-C3C0-4F84-9C59-8D40F07356BF}"/>
              </a:ext>
            </a:extLst>
          </p:cNvPr>
          <p:cNvSpPr txBox="1"/>
          <p:nvPr/>
        </p:nvSpPr>
        <p:spPr>
          <a:xfrm>
            <a:off x="1472312" y="2184965"/>
            <a:ext cx="393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Δικαιούχοι: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Όλα τα είδη επιχειρήσεων (Πολύ Μικρές, Μικρές Επιχειρήσεις, Μεσαίες, Μεγάλες)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1EF09C-DC10-4124-96B3-834158786841}"/>
              </a:ext>
            </a:extLst>
          </p:cNvPr>
          <p:cNvSpPr txBox="1"/>
          <p:nvPr/>
        </p:nvSpPr>
        <p:spPr>
          <a:xfrm>
            <a:off x="1435494" y="4495054"/>
            <a:ext cx="434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Επιλέξιμες Δαπάνες  </a:t>
            </a:r>
            <a:r>
              <a:rPr kumimoji="0" lang="el-GR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χαρακτήρας αρχικής επένδυσης)  Δαπάνες εντός και εκτός περιφερειακών ενισχύσεων</a:t>
            </a:r>
          </a:p>
        </p:txBody>
      </p:sp>
      <p:pic>
        <p:nvPicPr>
          <p:cNvPr id="11" name="Picture 31" descr="C:\Users\004490\Desktop\Icons MS office files\Issues\Clipboard\Outline\Clipboard-outline_0001_maroon.png">
            <a:extLst>
              <a:ext uri="{FF2B5EF4-FFF2-40B4-BE49-F238E27FC236}">
                <a16:creationId xmlns:a16="http://schemas.microsoft.com/office/drawing/2014/main" id="{B578BA05-24EE-4D3B-AF18-4C5DDA5D0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3" y="3405206"/>
            <a:ext cx="760015" cy="7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F7F922-F339-4C7B-9502-F0625ACF470E}"/>
              </a:ext>
            </a:extLst>
          </p:cNvPr>
          <p:cNvSpPr txBox="1"/>
          <p:nvPr/>
        </p:nvSpPr>
        <p:spPr>
          <a:xfrm>
            <a:off x="1437562" y="3337827"/>
            <a:ext cx="44037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ym typeface="Wingdings" panose="05000000000000000000" pitchFamily="2" charset="2"/>
              </a:rPr>
              <a:t>Είδη δραστηριοτήτων: </a:t>
            </a:r>
            <a:r>
              <a:rPr lang="el-GR" sz="1600" kern="0" dirty="0"/>
              <a:t>Επενδυτικά σχέδια του </a:t>
            </a:r>
            <a:r>
              <a:rPr lang="el-GR" sz="1600" u="sng" kern="0" dirty="0"/>
              <a:t>πρωτογενή και της μεταποίησης του πρωτογενή τομέα</a:t>
            </a:r>
            <a:r>
              <a:rPr lang="en-US" sz="1600" u="sng" kern="0" dirty="0"/>
              <a:t>, </a:t>
            </a:r>
            <a:r>
              <a:rPr lang="el-GR" sz="1600" u="sng" kern="0" dirty="0"/>
              <a:t>της αλιείας και της υδατοκαλλιέργειας </a:t>
            </a:r>
          </a:p>
        </p:txBody>
      </p:sp>
      <p:pic>
        <p:nvPicPr>
          <p:cNvPr id="13" name="Picture 2" descr="Επίπεδη, Σχεδιασμός, Εικονίδιο, Www, Internet, Gui">
            <a:extLst>
              <a:ext uri="{FF2B5EF4-FFF2-40B4-BE49-F238E27FC236}">
                <a16:creationId xmlns:a16="http://schemas.microsoft.com/office/drawing/2014/main" id="{85AB140A-7299-4D6A-B730-5D35235B5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2" y="4495054"/>
            <a:ext cx="766379" cy="7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eople icon ~ TukTuk Design">
            <a:extLst>
              <a:ext uri="{FF2B5EF4-FFF2-40B4-BE49-F238E27FC236}">
                <a16:creationId xmlns:a16="http://schemas.microsoft.com/office/drawing/2014/main" id="{D2B4E220-4C25-45E9-877F-4A42EB17D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7594"/>
          <a:stretch/>
        </p:blipFill>
        <p:spPr bwMode="auto">
          <a:xfrm>
            <a:off x="660148" y="2343301"/>
            <a:ext cx="615586" cy="559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4199;g87a8f27973_0_1028">
            <a:extLst>
              <a:ext uri="{FF2B5EF4-FFF2-40B4-BE49-F238E27FC236}">
                <a16:creationId xmlns:a16="http://schemas.microsoft.com/office/drawing/2014/main" id="{DD12524B-F40E-4BE5-B9C4-89710649EED2}"/>
              </a:ext>
            </a:extLst>
          </p:cNvPr>
          <p:cNvSpPr/>
          <p:nvPr/>
        </p:nvSpPr>
        <p:spPr>
          <a:xfrm>
            <a:off x="6906988" y="3748060"/>
            <a:ext cx="2547985" cy="863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Αξιολόγηση </a:t>
            </a:r>
            <a:endParaRPr lang="en-US" sz="1600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Google Shape;14199;g87a8f27973_0_1028">
            <a:extLst>
              <a:ext uri="{FF2B5EF4-FFF2-40B4-BE49-F238E27FC236}">
                <a16:creationId xmlns:a16="http://schemas.microsoft.com/office/drawing/2014/main" id="{837B7399-BC47-449F-AAF5-CA760F9BF9B9}"/>
              </a:ext>
            </a:extLst>
          </p:cNvPr>
          <p:cNvSpPr/>
          <p:nvPr/>
        </p:nvSpPr>
        <p:spPr>
          <a:xfrm>
            <a:off x="9591874" y="3737639"/>
            <a:ext cx="1793882" cy="873926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Συγκριτική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8" name="Picture 6" descr="Μεγεθυντικό Φακό, Lupe Γυαλί, Γυαλί, Μεγέθυνση">
            <a:extLst>
              <a:ext uri="{FF2B5EF4-FFF2-40B4-BE49-F238E27FC236}">
                <a16:creationId xmlns:a16="http://schemas.microsoft.com/office/drawing/2014/main" id="{161F68CC-D12A-4F91-A6CA-26B65977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66" y="3866670"/>
            <a:ext cx="593567" cy="6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40">
            <a:extLst>
              <a:ext uri="{FF2B5EF4-FFF2-40B4-BE49-F238E27FC236}">
                <a16:creationId xmlns:a16="http://schemas.microsoft.com/office/drawing/2014/main" id="{65744090-ACCB-45F3-93BD-3857A01FFBE9}"/>
              </a:ext>
            </a:extLst>
          </p:cNvPr>
          <p:cNvGrpSpPr>
            <a:grpSpLocks noChangeAspect="1"/>
          </p:cNvGrpSpPr>
          <p:nvPr/>
        </p:nvGrpSpPr>
        <p:grpSpPr>
          <a:xfrm>
            <a:off x="7052422" y="2869685"/>
            <a:ext cx="436060" cy="436060"/>
            <a:chOff x="4640263" y="1958975"/>
            <a:chExt cx="123825" cy="122238"/>
          </a:xfrm>
          <a:solidFill>
            <a:schemeClr val="bg1"/>
          </a:solidFill>
          <a:effectLst/>
        </p:grpSpPr>
        <p:sp>
          <p:nvSpPr>
            <p:cNvPr id="20" name="Freeform 150">
              <a:extLst>
                <a:ext uri="{FF2B5EF4-FFF2-40B4-BE49-F238E27FC236}">
                  <a16:creationId xmlns:a16="http://schemas.microsoft.com/office/drawing/2014/main" id="{01F5797A-B155-4DE3-8541-651280E56B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600" y="1976438"/>
              <a:ext cx="63500" cy="84138"/>
            </a:xfrm>
            <a:custGeom>
              <a:avLst/>
              <a:gdLst>
                <a:gd name="T0" fmla="*/ 264 w 300"/>
                <a:gd name="T1" fmla="*/ 157 h 398"/>
                <a:gd name="T2" fmla="*/ 197 w 300"/>
                <a:gd name="T3" fmla="*/ 157 h 398"/>
                <a:gd name="T4" fmla="*/ 162 w 300"/>
                <a:gd name="T5" fmla="*/ 119 h 398"/>
                <a:gd name="T6" fmla="*/ 162 w 300"/>
                <a:gd name="T7" fmla="*/ 37 h 398"/>
                <a:gd name="T8" fmla="*/ 126 w 300"/>
                <a:gd name="T9" fmla="*/ 0 h 398"/>
                <a:gd name="T10" fmla="*/ 101 w 300"/>
                <a:gd name="T11" fmla="*/ 0 h 398"/>
                <a:gd name="T12" fmla="*/ 86 w 300"/>
                <a:gd name="T13" fmla="*/ 13 h 398"/>
                <a:gd name="T14" fmla="*/ 86 w 300"/>
                <a:gd name="T15" fmla="*/ 61 h 398"/>
                <a:gd name="T16" fmla="*/ 65 w 300"/>
                <a:gd name="T17" fmla="*/ 128 h 398"/>
                <a:gd name="T18" fmla="*/ 13 w 300"/>
                <a:gd name="T19" fmla="*/ 159 h 398"/>
                <a:gd name="T20" fmla="*/ 0 w 300"/>
                <a:gd name="T21" fmla="*/ 159 h 398"/>
                <a:gd name="T22" fmla="*/ 0 w 300"/>
                <a:gd name="T23" fmla="*/ 370 h 398"/>
                <a:gd name="T24" fmla="*/ 14 w 300"/>
                <a:gd name="T25" fmla="*/ 370 h 398"/>
                <a:gd name="T26" fmla="*/ 83 w 300"/>
                <a:gd name="T27" fmla="*/ 384 h 398"/>
                <a:gd name="T28" fmla="*/ 157 w 300"/>
                <a:gd name="T29" fmla="*/ 398 h 398"/>
                <a:gd name="T30" fmla="*/ 300 w 300"/>
                <a:gd name="T31" fmla="*/ 307 h 398"/>
                <a:gd name="T32" fmla="*/ 300 w 300"/>
                <a:gd name="T33" fmla="*/ 192 h 398"/>
                <a:gd name="T34" fmla="*/ 264 w 300"/>
                <a:gd name="T35" fmla="*/ 157 h 398"/>
                <a:gd name="T36" fmla="*/ 197 w 300"/>
                <a:gd name="T37" fmla="*/ 182 h 398"/>
                <a:gd name="T38" fmla="*/ 264 w 300"/>
                <a:gd name="T39" fmla="*/ 182 h 398"/>
                <a:gd name="T40" fmla="*/ 276 w 300"/>
                <a:gd name="T41" fmla="*/ 192 h 398"/>
                <a:gd name="T42" fmla="*/ 276 w 300"/>
                <a:gd name="T43" fmla="*/ 307 h 398"/>
                <a:gd name="T44" fmla="*/ 247 w 300"/>
                <a:gd name="T45" fmla="*/ 358 h 398"/>
                <a:gd name="T46" fmla="*/ 157 w 300"/>
                <a:gd name="T47" fmla="*/ 373 h 398"/>
                <a:gd name="T48" fmla="*/ 91 w 300"/>
                <a:gd name="T49" fmla="*/ 361 h 398"/>
                <a:gd name="T50" fmla="*/ 87 w 300"/>
                <a:gd name="T51" fmla="*/ 359 h 398"/>
                <a:gd name="T52" fmla="*/ 24 w 300"/>
                <a:gd name="T53" fmla="*/ 345 h 398"/>
                <a:gd name="T54" fmla="*/ 24 w 300"/>
                <a:gd name="T55" fmla="*/ 181 h 398"/>
                <a:gd name="T56" fmla="*/ 84 w 300"/>
                <a:gd name="T57" fmla="*/ 144 h 398"/>
                <a:gd name="T58" fmla="*/ 111 w 300"/>
                <a:gd name="T59" fmla="*/ 61 h 398"/>
                <a:gd name="T60" fmla="*/ 111 w 300"/>
                <a:gd name="T61" fmla="*/ 25 h 398"/>
                <a:gd name="T62" fmla="*/ 126 w 300"/>
                <a:gd name="T63" fmla="*/ 25 h 398"/>
                <a:gd name="T64" fmla="*/ 138 w 300"/>
                <a:gd name="T65" fmla="*/ 37 h 398"/>
                <a:gd name="T66" fmla="*/ 138 w 300"/>
                <a:gd name="T67" fmla="*/ 119 h 398"/>
                <a:gd name="T68" fmla="*/ 197 w 300"/>
                <a:gd name="T69" fmla="*/ 18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398">
                  <a:moveTo>
                    <a:pt x="264" y="157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79" y="157"/>
                    <a:pt x="162" y="139"/>
                    <a:pt x="162" y="119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16"/>
                    <a:pt x="146" y="0"/>
                    <a:pt x="12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3" y="0"/>
                    <a:pt x="86" y="6"/>
                    <a:pt x="86" y="1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85"/>
                    <a:pt x="79" y="109"/>
                    <a:pt x="65" y="128"/>
                  </a:cubicBezTo>
                  <a:cubicBezTo>
                    <a:pt x="51" y="148"/>
                    <a:pt x="33" y="159"/>
                    <a:pt x="13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14" y="370"/>
                    <a:pt x="14" y="370"/>
                    <a:pt x="14" y="370"/>
                  </a:cubicBezTo>
                  <a:cubicBezTo>
                    <a:pt x="44" y="371"/>
                    <a:pt x="64" y="377"/>
                    <a:pt x="83" y="384"/>
                  </a:cubicBezTo>
                  <a:cubicBezTo>
                    <a:pt x="104" y="391"/>
                    <a:pt x="125" y="398"/>
                    <a:pt x="157" y="398"/>
                  </a:cubicBezTo>
                  <a:cubicBezTo>
                    <a:pt x="224" y="398"/>
                    <a:pt x="300" y="387"/>
                    <a:pt x="300" y="307"/>
                  </a:cubicBezTo>
                  <a:cubicBezTo>
                    <a:pt x="300" y="192"/>
                    <a:pt x="300" y="192"/>
                    <a:pt x="300" y="192"/>
                  </a:cubicBezTo>
                  <a:cubicBezTo>
                    <a:pt x="300" y="173"/>
                    <a:pt x="283" y="157"/>
                    <a:pt x="264" y="157"/>
                  </a:cubicBezTo>
                  <a:close/>
                  <a:moveTo>
                    <a:pt x="197" y="182"/>
                  </a:moveTo>
                  <a:cubicBezTo>
                    <a:pt x="264" y="182"/>
                    <a:pt x="264" y="182"/>
                    <a:pt x="264" y="182"/>
                  </a:cubicBezTo>
                  <a:cubicBezTo>
                    <a:pt x="270" y="182"/>
                    <a:pt x="276" y="187"/>
                    <a:pt x="276" y="192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6" y="331"/>
                    <a:pt x="266" y="347"/>
                    <a:pt x="247" y="358"/>
                  </a:cubicBezTo>
                  <a:cubicBezTo>
                    <a:pt x="228" y="368"/>
                    <a:pt x="199" y="373"/>
                    <a:pt x="157" y="373"/>
                  </a:cubicBezTo>
                  <a:cubicBezTo>
                    <a:pt x="129" y="373"/>
                    <a:pt x="112" y="367"/>
                    <a:pt x="91" y="361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70" y="354"/>
                    <a:pt x="50" y="347"/>
                    <a:pt x="24" y="345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47" y="178"/>
                    <a:pt x="68" y="165"/>
                    <a:pt x="84" y="144"/>
                  </a:cubicBezTo>
                  <a:cubicBezTo>
                    <a:pt x="101" y="122"/>
                    <a:pt x="111" y="93"/>
                    <a:pt x="111" y="61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3" y="25"/>
                    <a:pt x="138" y="30"/>
                    <a:pt x="138" y="37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53"/>
                    <a:pt x="166" y="182"/>
                    <a:pt x="197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 151">
              <a:extLst>
                <a:ext uri="{FF2B5EF4-FFF2-40B4-BE49-F238E27FC236}">
                  <a16:creationId xmlns:a16="http://schemas.microsoft.com/office/drawing/2014/main" id="{D12A3183-7170-4BE7-AD47-088CBD6B8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3" y="1958975"/>
              <a:ext cx="123825" cy="122238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266 h 576"/>
                <a:gd name="T4" fmla="*/ 12 w 576"/>
                <a:gd name="T5" fmla="*/ 266 h 576"/>
                <a:gd name="T6" fmla="*/ 25 w 576"/>
                <a:gd name="T7" fmla="*/ 266 h 576"/>
                <a:gd name="T8" fmla="*/ 96 w 576"/>
                <a:gd name="T9" fmla="*/ 266 h 576"/>
                <a:gd name="T10" fmla="*/ 96 w 576"/>
                <a:gd name="T11" fmla="*/ 452 h 576"/>
                <a:gd name="T12" fmla="*/ 84 w 576"/>
                <a:gd name="T13" fmla="*/ 465 h 576"/>
                <a:gd name="T14" fmla="*/ 25 w 576"/>
                <a:gd name="T15" fmla="*/ 465 h 576"/>
                <a:gd name="T16" fmla="*/ 10 w 576"/>
                <a:gd name="T17" fmla="*/ 465 h 576"/>
                <a:gd name="T18" fmla="*/ 0 w 576"/>
                <a:gd name="T19" fmla="*/ 465 h 576"/>
                <a:gd name="T20" fmla="*/ 0 w 576"/>
                <a:gd name="T21" fmla="*/ 576 h 576"/>
                <a:gd name="T22" fmla="*/ 576 w 576"/>
                <a:gd name="T23" fmla="*/ 576 h 576"/>
                <a:gd name="T24" fmla="*/ 576 w 576"/>
                <a:gd name="T25" fmla="*/ 0 h 576"/>
                <a:gd name="T26" fmla="*/ 0 w 576"/>
                <a:gd name="T27" fmla="*/ 0 h 576"/>
                <a:gd name="T28" fmla="*/ 551 w 576"/>
                <a:gd name="T29" fmla="*/ 551 h 576"/>
                <a:gd name="T30" fmla="*/ 25 w 576"/>
                <a:gd name="T31" fmla="*/ 551 h 576"/>
                <a:gd name="T32" fmla="*/ 25 w 576"/>
                <a:gd name="T33" fmla="*/ 488 h 576"/>
                <a:gd name="T34" fmla="*/ 84 w 576"/>
                <a:gd name="T35" fmla="*/ 488 h 576"/>
                <a:gd name="T36" fmla="*/ 119 w 576"/>
                <a:gd name="T37" fmla="*/ 452 h 576"/>
                <a:gd name="T38" fmla="*/ 119 w 576"/>
                <a:gd name="T39" fmla="*/ 242 h 576"/>
                <a:gd name="T40" fmla="*/ 25 w 576"/>
                <a:gd name="T41" fmla="*/ 242 h 576"/>
                <a:gd name="T42" fmla="*/ 25 w 576"/>
                <a:gd name="T43" fmla="*/ 25 h 576"/>
                <a:gd name="T44" fmla="*/ 551 w 576"/>
                <a:gd name="T45" fmla="*/ 25 h 576"/>
                <a:gd name="T46" fmla="*/ 551 w 576"/>
                <a:gd name="T4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12" y="266"/>
                    <a:pt x="12" y="266"/>
                    <a:pt x="12" y="266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96" y="452"/>
                    <a:pt x="96" y="452"/>
                    <a:pt x="96" y="452"/>
                  </a:cubicBezTo>
                  <a:cubicBezTo>
                    <a:pt x="96" y="457"/>
                    <a:pt x="92" y="465"/>
                    <a:pt x="84" y="465"/>
                  </a:cubicBezTo>
                  <a:cubicBezTo>
                    <a:pt x="25" y="465"/>
                    <a:pt x="25" y="465"/>
                    <a:pt x="25" y="465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488"/>
                    <a:pt x="25" y="488"/>
                    <a:pt x="25" y="488"/>
                  </a:cubicBezTo>
                  <a:cubicBezTo>
                    <a:pt x="84" y="488"/>
                    <a:pt x="84" y="488"/>
                    <a:pt x="84" y="488"/>
                  </a:cubicBezTo>
                  <a:cubicBezTo>
                    <a:pt x="105" y="488"/>
                    <a:pt x="119" y="470"/>
                    <a:pt x="119" y="45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F3C901C0-7C0B-45EB-B7EC-ADF38384CD28}"/>
              </a:ext>
            </a:extLst>
          </p:cNvPr>
          <p:cNvSpPr/>
          <p:nvPr/>
        </p:nvSpPr>
        <p:spPr>
          <a:xfrm>
            <a:off x="1435494" y="2098337"/>
            <a:ext cx="4303051" cy="1013674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09204523-157B-4EC1-A84F-55897E81606C}"/>
              </a:ext>
            </a:extLst>
          </p:cNvPr>
          <p:cNvSpPr/>
          <p:nvPr/>
        </p:nvSpPr>
        <p:spPr>
          <a:xfrm>
            <a:off x="1411705" y="3246490"/>
            <a:ext cx="4303051" cy="1013673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2C133F58-A387-4AC7-8C3E-B3F0366543C7}"/>
              </a:ext>
            </a:extLst>
          </p:cNvPr>
          <p:cNvSpPr/>
          <p:nvPr/>
        </p:nvSpPr>
        <p:spPr>
          <a:xfrm>
            <a:off x="584752" y="2210078"/>
            <a:ext cx="766379" cy="766379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0318D2B5-CE7A-4070-9082-A5D1D207D532}"/>
              </a:ext>
            </a:extLst>
          </p:cNvPr>
          <p:cNvSpPr/>
          <p:nvPr/>
        </p:nvSpPr>
        <p:spPr>
          <a:xfrm>
            <a:off x="1411705" y="4384758"/>
            <a:ext cx="4300332" cy="1015200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Βέλος: Διάσημα 26">
            <a:extLst>
              <a:ext uri="{FF2B5EF4-FFF2-40B4-BE49-F238E27FC236}">
                <a16:creationId xmlns:a16="http://schemas.microsoft.com/office/drawing/2014/main" id="{68040608-013E-42C0-9148-F693C43BE546}"/>
              </a:ext>
            </a:extLst>
          </p:cNvPr>
          <p:cNvSpPr/>
          <p:nvPr/>
        </p:nvSpPr>
        <p:spPr>
          <a:xfrm>
            <a:off x="6049147" y="3095607"/>
            <a:ext cx="482388" cy="112547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2D2A50-7A16-46FC-B4D9-54222041AF81}"/>
              </a:ext>
            </a:extLst>
          </p:cNvPr>
          <p:cNvSpPr txBox="1"/>
          <p:nvPr/>
        </p:nvSpPr>
        <p:spPr>
          <a:xfrm>
            <a:off x="1042045" y="1106273"/>
            <a:ext cx="1059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Πράσινη Οικονομία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Ψηφιακός 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Μετ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σμός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Απασχόληση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 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Έρευνα/Καινοτομία – Εξωστρέφεια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Τουρισμός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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Αγροδιατροφή 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2" name="Google Shape;14199;g87a8f27973_0_1028">
            <a:extLst>
              <a:ext uri="{FF2B5EF4-FFF2-40B4-BE49-F238E27FC236}">
                <a16:creationId xmlns:a16="http://schemas.microsoft.com/office/drawing/2014/main" id="{B9CCC9E6-9C6C-44AB-BE3C-9BBEEEDFDB6C}"/>
              </a:ext>
            </a:extLst>
          </p:cNvPr>
          <p:cNvSpPr/>
          <p:nvPr/>
        </p:nvSpPr>
        <p:spPr>
          <a:xfrm>
            <a:off x="9572372" y="2706230"/>
            <a:ext cx="1813384" cy="967108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ΥΠΑΝΕΠ, ΥΠΕΣ </a:t>
            </a:r>
            <a:r>
              <a:rPr lang="el-GR" sz="14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(Τομέας Μακεδονίας Θράκης)  </a:t>
            </a: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&amp; Περιφέρειες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149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544013-E1A4-4BBF-9233-0C2D8BDE985E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5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53C4AC40-F50F-48B2-9FAB-ECA3C6D1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- Τίτλος">
            <a:extLst>
              <a:ext uri="{FF2B5EF4-FFF2-40B4-BE49-F238E27FC236}">
                <a16:creationId xmlns:a16="http://schemas.microsoft.com/office/drawing/2014/main" id="{F2DEA950-A94B-4345-A9E5-46277F23DF6E}"/>
              </a:ext>
            </a:extLst>
          </p:cNvPr>
          <p:cNvSpPr txBox="1">
            <a:spLocks/>
          </p:cNvSpPr>
          <p:nvPr/>
        </p:nvSpPr>
        <p:spPr>
          <a:xfrm>
            <a:off x="609600" y="142795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 </a:t>
            </a:r>
            <a:r>
              <a:rPr lang="el-GR" sz="2400" b="1" kern="0" dirty="0">
                <a:latin typeface="Calibri"/>
              </a:rPr>
              <a:t>Μεταποίηση – Εφοδιαστική Αλυσίδα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Θέση αριθμού διαφάνειας 4">
            <a:extLst>
              <a:ext uri="{FF2B5EF4-FFF2-40B4-BE49-F238E27FC236}">
                <a16:creationId xmlns:a16="http://schemas.microsoft.com/office/drawing/2014/main" id="{C69FDCAA-A6A7-4AFB-AE08-D804DB4AEAD4}"/>
              </a:ext>
            </a:extLst>
          </p:cNvPr>
          <p:cNvSpPr txBox="1">
            <a:spLocks/>
          </p:cNvSpPr>
          <p:nvPr/>
        </p:nvSpPr>
        <p:spPr>
          <a:xfrm>
            <a:off x="8821805" y="629421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Google Shape;14199;g87a8f27973_0_1028">
            <a:extLst>
              <a:ext uri="{FF2B5EF4-FFF2-40B4-BE49-F238E27FC236}">
                <a16:creationId xmlns:a16="http://schemas.microsoft.com/office/drawing/2014/main" id="{CF6EE10C-46BF-4318-ACFF-680A7FDCBBBE}"/>
              </a:ext>
            </a:extLst>
          </p:cNvPr>
          <p:cNvSpPr/>
          <p:nvPr/>
        </p:nvSpPr>
        <p:spPr>
          <a:xfrm>
            <a:off x="6941285" y="2569373"/>
            <a:ext cx="2547985" cy="9567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Φορέας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Υπαγωγής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F57F03-42CF-4CBD-A0E8-00D9458A4891}"/>
              </a:ext>
            </a:extLst>
          </p:cNvPr>
          <p:cNvSpPr txBox="1"/>
          <p:nvPr/>
        </p:nvSpPr>
        <p:spPr>
          <a:xfrm>
            <a:off x="1506609" y="2174600"/>
            <a:ext cx="393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Δικαιούχοι: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Όλα τα είδη επιχειρήσεων (Πολύ Μικρές, Μικρές Επιχειρήσεις, Μεσαίες, Μεγάλες)</a:t>
            </a:r>
          </a:p>
        </p:txBody>
      </p:sp>
      <p:pic>
        <p:nvPicPr>
          <p:cNvPr id="11" name="Picture 31" descr="C:\Users\004490\Desktop\Icons MS office files\Issues\Clipboard\Outline\Clipboard-outline_0001_maroon.png">
            <a:extLst>
              <a:ext uri="{FF2B5EF4-FFF2-40B4-BE49-F238E27FC236}">
                <a16:creationId xmlns:a16="http://schemas.microsoft.com/office/drawing/2014/main" id="{04D3729B-3CF9-4152-AC36-E754039D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94841"/>
            <a:ext cx="760015" cy="7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4645F9-A92D-4641-A2C0-D53E935E6086}"/>
              </a:ext>
            </a:extLst>
          </p:cNvPr>
          <p:cNvSpPr txBox="1"/>
          <p:nvPr/>
        </p:nvSpPr>
        <p:spPr>
          <a:xfrm>
            <a:off x="1506609" y="3201126"/>
            <a:ext cx="413358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ym typeface="Wingdings" panose="05000000000000000000" pitchFamily="2" charset="2"/>
              </a:rPr>
              <a:t>Είδη δραστηριοτήτων: </a:t>
            </a:r>
            <a:r>
              <a:rPr lang="el-GR" sz="1600" kern="0" dirty="0"/>
              <a:t>Επενδυτικά σχέδια που ανήκουν στον τομέα της μεταποίησης (</a:t>
            </a:r>
            <a:r>
              <a:rPr lang="el-GR" sz="1600" b="1" kern="0" dirty="0"/>
              <a:t>πλην  </a:t>
            </a:r>
            <a:r>
              <a:rPr lang="el-GR" sz="1600" kern="0" dirty="0"/>
              <a:t>της μεταποίησης του πρωτογενή τομέα ) και στον κλάδο της εφοδιαστικής αλυσίδας </a:t>
            </a:r>
            <a:endParaRPr lang="el-GR" sz="1600" u="sng" kern="0" dirty="0"/>
          </a:p>
        </p:txBody>
      </p:sp>
      <p:pic>
        <p:nvPicPr>
          <p:cNvPr id="13" name="Picture 2" descr="Επίπεδη, Σχεδιασμός, Εικονίδιο, Www, Internet, Gui">
            <a:extLst>
              <a:ext uri="{FF2B5EF4-FFF2-40B4-BE49-F238E27FC236}">
                <a16:creationId xmlns:a16="http://schemas.microsoft.com/office/drawing/2014/main" id="{6817DD0A-A4BC-4C76-989E-0B4CED25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9" y="4484689"/>
            <a:ext cx="766379" cy="7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eople icon ~ TukTuk Design">
            <a:extLst>
              <a:ext uri="{FF2B5EF4-FFF2-40B4-BE49-F238E27FC236}">
                <a16:creationId xmlns:a16="http://schemas.microsoft.com/office/drawing/2014/main" id="{BD73F323-BCC6-4EAB-9748-3D67AA68B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7594"/>
          <a:stretch/>
        </p:blipFill>
        <p:spPr bwMode="auto">
          <a:xfrm>
            <a:off x="694445" y="2332936"/>
            <a:ext cx="615586" cy="559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4199;g87a8f27973_0_1028">
            <a:extLst>
              <a:ext uri="{FF2B5EF4-FFF2-40B4-BE49-F238E27FC236}">
                <a16:creationId xmlns:a16="http://schemas.microsoft.com/office/drawing/2014/main" id="{7E0AB421-D496-428A-8DA2-213D52D7FD1C}"/>
              </a:ext>
            </a:extLst>
          </p:cNvPr>
          <p:cNvSpPr/>
          <p:nvPr/>
        </p:nvSpPr>
        <p:spPr>
          <a:xfrm>
            <a:off x="6960695" y="3657121"/>
            <a:ext cx="2547985" cy="8316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Αξιολόγηση </a:t>
            </a:r>
            <a:endParaRPr lang="en-US" sz="1600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Google Shape;14199;g87a8f27973_0_1028">
            <a:extLst>
              <a:ext uri="{FF2B5EF4-FFF2-40B4-BE49-F238E27FC236}">
                <a16:creationId xmlns:a16="http://schemas.microsoft.com/office/drawing/2014/main" id="{D4AF115D-8590-471B-8BF8-AE0489B18AA0}"/>
              </a:ext>
            </a:extLst>
          </p:cNvPr>
          <p:cNvSpPr/>
          <p:nvPr/>
        </p:nvSpPr>
        <p:spPr>
          <a:xfrm>
            <a:off x="9601807" y="3669592"/>
            <a:ext cx="1783949" cy="825013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Συγκριτική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8" name="Picture 6" descr="Μεγεθυντικό Φακό, Lupe Γυαλί, Γυαλί, Μεγέθυνση">
            <a:extLst>
              <a:ext uri="{FF2B5EF4-FFF2-40B4-BE49-F238E27FC236}">
                <a16:creationId xmlns:a16="http://schemas.microsoft.com/office/drawing/2014/main" id="{1ADE2331-3782-4575-8364-80972DF34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73" y="3766226"/>
            <a:ext cx="593567" cy="5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40">
            <a:extLst>
              <a:ext uri="{FF2B5EF4-FFF2-40B4-BE49-F238E27FC236}">
                <a16:creationId xmlns:a16="http://schemas.microsoft.com/office/drawing/2014/main" id="{47796A6D-60ED-4288-BA94-28C115508BCB}"/>
              </a:ext>
            </a:extLst>
          </p:cNvPr>
          <p:cNvGrpSpPr>
            <a:grpSpLocks noChangeAspect="1"/>
          </p:cNvGrpSpPr>
          <p:nvPr/>
        </p:nvGrpSpPr>
        <p:grpSpPr>
          <a:xfrm>
            <a:off x="7086719" y="2769867"/>
            <a:ext cx="436060" cy="436060"/>
            <a:chOff x="4640263" y="1958975"/>
            <a:chExt cx="123825" cy="122238"/>
          </a:xfrm>
          <a:solidFill>
            <a:schemeClr val="bg1"/>
          </a:solidFill>
          <a:effectLst/>
        </p:grpSpPr>
        <p:sp>
          <p:nvSpPr>
            <p:cNvPr id="20" name="Freeform 150">
              <a:extLst>
                <a:ext uri="{FF2B5EF4-FFF2-40B4-BE49-F238E27FC236}">
                  <a16:creationId xmlns:a16="http://schemas.microsoft.com/office/drawing/2014/main" id="{B09D6A2B-38D8-4F88-AACC-AEB12728E8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600" y="1976438"/>
              <a:ext cx="63500" cy="84138"/>
            </a:xfrm>
            <a:custGeom>
              <a:avLst/>
              <a:gdLst>
                <a:gd name="T0" fmla="*/ 264 w 300"/>
                <a:gd name="T1" fmla="*/ 157 h 398"/>
                <a:gd name="T2" fmla="*/ 197 w 300"/>
                <a:gd name="T3" fmla="*/ 157 h 398"/>
                <a:gd name="T4" fmla="*/ 162 w 300"/>
                <a:gd name="T5" fmla="*/ 119 h 398"/>
                <a:gd name="T6" fmla="*/ 162 w 300"/>
                <a:gd name="T7" fmla="*/ 37 h 398"/>
                <a:gd name="T8" fmla="*/ 126 w 300"/>
                <a:gd name="T9" fmla="*/ 0 h 398"/>
                <a:gd name="T10" fmla="*/ 101 w 300"/>
                <a:gd name="T11" fmla="*/ 0 h 398"/>
                <a:gd name="T12" fmla="*/ 86 w 300"/>
                <a:gd name="T13" fmla="*/ 13 h 398"/>
                <a:gd name="T14" fmla="*/ 86 w 300"/>
                <a:gd name="T15" fmla="*/ 61 h 398"/>
                <a:gd name="T16" fmla="*/ 65 w 300"/>
                <a:gd name="T17" fmla="*/ 128 h 398"/>
                <a:gd name="T18" fmla="*/ 13 w 300"/>
                <a:gd name="T19" fmla="*/ 159 h 398"/>
                <a:gd name="T20" fmla="*/ 0 w 300"/>
                <a:gd name="T21" fmla="*/ 159 h 398"/>
                <a:gd name="T22" fmla="*/ 0 w 300"/>
                <a:gd name="T23" fmla="*/ 370 h 398"/>
                <a:gd name="T24" fmla="*/ 14 w 300"/>
                <a:gd name="T25" fmla="*/ 370 h 398"/>
                <a:gd name="T26" fmla="*/ 83 w 300"/>
                <a:gd name="T27" fmla="*/ 384 h 398"/>
                <a:gd name="T28" fmla="*/ 157 w 300"/>
                <a:gd name="T29" fmla="*/ 398 h 398"/>
                <a:gd name="T30" fmla="*/ 300 w 300"/>
                <a:gd name="T31" fmla="*/ 307 h 398"/>
                <a:gd name="T32" fmla="*/ 300 w 300"/>
                <a:gd name="T33" fmla="*/ 192 h 398"/>
                <a:gd name="T34" fmla="*/ 264 w 300"/>
                <a:gd name="T35" fmla="*/ 157 h 398"/>
                <a:gd name="T36" fmla="*/ 197 w 300"/>
                <a:gd name="T37" fmla="*/ 182 h 398"/>
                <a:gd name="T38" fmla="*/ 264 w 300"/>
                <a:gd name="T39" fmla="*/ 182 h 398"/>
                <a:gd name="T40" fmla="*/ 276 w 300"/>
                <a:gd name="T41" fmla="*/ 192 h 398"/>
                <a:gd name="T42" fmla="*/ 276 w 300"/>
                <a:gd name="T43" fmla="*/ 307 h 398"/>
                <a:gd name="T44" fmla="*/ 247 w 300"/>
                <a:gd name="T45" fmla="*/ 358 h 398"/>
                <a:gd name="T46" fmla="*/ 157 w 300"/>
                <a:gd name="T47" fmla="*/ 373 h 398"/>
                <a:gd name="T48" fmla="*/ 91 w 300"/>
                <a:gd name="T49" fmla="*/ 361 h 398"/>
                <a:gd name="T50" fmla="*/ 87 w 300"/>
                <a:gd name="T51" fmla="*/ 359 h 398"/>
                <a:gd name="T52" fmla="*/ 24 w 300"/>
                <a:gd name="T53" fmla="*/ 345 h 398"/>
                <a:gd name="T54" fmla="*/ 24 w 300"/>
                <a:gd name="T55" fmla="*/ 181 h 398"/>
                <a:gd name="T56" fmla="*/ 84 w 300"/>
                <a:gd name="T57" fmla="*/ 144 h 398"/>
                <a:gd name="T58" fmla="*/ 111 w 300"/>
                <a:gd name="T59" fmla="*/ 61 h 398"/>
                <a:gd name="T60" fmla="*/ 111 w 300"/>
                <a:gd name="T61" fmla="*/ 25 h 398"/>
                <a:gd name="T62" fmla="*/ 126 w 300"/>
                <a:gd name="T63" fmla="*/ 25 h 398"/>
                <a:gd name="T64" fmla="*/ 138 w 300"/>
                <a:gd name="T65" fmla="*/ 37 h 398"/>
                <a:gd name="T66" fmla="*/ 138 w 300"/>
                <a:gd name="T67" fmla="*/ 119 h 398"/>
                <a:gd name="T68" fmla="*/ 197 w 300"/>
                <a:gd name="T69" fmla="*/ 18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398">
                  <a:moveTo>
                    <a:pt x="264" y="157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79" y="157"/>
                    <a:pt x="162" y="139"/>
                    <a:pt x="162" y="119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16"/>
                    <a:pt x="146" y="0"/>
                    <a:pt x="12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3" y="0"/>
                    <a:pt x="86" y="6"/>
                    <a:pt x="86" y="1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85"/>
                    <a:pt x="79" y="109"/>
                    <a:pt x="65" y="128"/>
                  </a:cubicBezTo>
                  <a:cubicBezTo>
                    <a:pt x="51" y="148"/>
                    <a:pt x="33" y="159"/>
                    <a:pt x="13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14" y="370"/>
                    <a:pt x="14" y="370"/>
                    <a:pt x="14" y="370"/>
                  </a:cubicBezTo>
                  <a:cubicBezTo>
                    <a:pt x="44" y="371"/>
                    <a:pt x="64" y="377"/>
                    <a:pt x="83" y="384"/>
                  </a:cubicBezTo>
                  <a:cubicBezTo>
                    <a:pt x="104" y="391"/>
                    <a:pt x="125" y="398"/>
                    <a:pt x="157" y="398"/>
                  </a:cubicBezTo>
                  <a:cubicBezTo>
                    <a:pt x="224" y="398"/>
                    <a:pt x="300" y="387"/>
                    <a:pt x="300" y="307"/>
                  </a:cubicBezTo>
                  <a:cubicBezTo>
                    <a:pt x="300" y="192"/>
                    <a:pt x="300" y="192"/>
                    <a:pt x="300" y="192"/>
                  </a:cubicBezTo>
                  <a:cubicBezTo>
                    <a:pt x="300" y="173"/>
                    <a:pt x="283" y="157"/>
                    <a:pt x="264" y="157"/>
                  </a:cubicBezTo>
                  <a:close/>
                  <a:moveTo>
                    <a:pt x="197" y="182"/>
                  </a:moveTo>
                  <a:cubicBezTo>
                    <a:pt x="264" y="182"/>
                    <a:pt x="264" y="182"/>
                    <a:pt x="264" y="182"/>
                  </a:cubicBezTo>
                  <a:cubicBezTo>
                    <a:pt x="270" y="182"/>
                    <a:pt x="276" y="187"/>
                    <a:pt x="276" y="192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6" y="331"/>
                    <a:pt x="266" y="347"/>
                    <a:pt x="247" y="358"/>
                  </a:cubicBezTo>
                  <a:cubicBezTo>
                    <a:pt x="228" y="368"/>
                    <a:pt x="199" y="373"/>
                    <a:pt x="157" y="373"/>
                  </a:cubicBezTo>
                  <a:cubicBezTo>
                    <a:pt x="129" y="373"/>
                    <a:pt x="112" y="367"/>
                    <a:pt x="91" y="361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70" y="354"/>
                    <a:pt x="50" y="347"/>
                    <a:pt x="24" y="345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47" y="178"/>
                    <a:pt x="68" y="165"/>
                    <a:pt x="84" y="144"/>
                  </a:cubicBezTo>
                  <a:cubicBezTo>
                    <a:pt x="101" y="122"/>
                    <a:pt x="111" y="93"/>
                    <a:pt x="111" y="61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3" y="25"/>
                    <a:pt x="138" y="30"/>
                    <a:pt x="138" y="37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53"/>
                    <a:pt x="166" y="182"/>
                    <a:pt x="197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 151">
              <a:extLst>
                <a:ext uri="{FF2B5EF4-FFF2-40B4-BE49-F238E27FC236}">
                  <a16:creationId xmlns:a16="http://schemas.microsoft.com/office/drawing/2014/main" id="{646901D1-8AF0-48EA-9548-5D8533B97D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3" y="1958975"/>
              <a:ext cx="123825" cy="122238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266 h 576"/>
                <a:gd name="T4" fmla="*/ 12 w 576"/>
                <a:gd name="T5" fmla="*/ 266 h 576"/>
                <a:gd name="T6" fmla="*/ 25 w 576"/>
                <a:gd name="T7" fmla="*/ 266 h 576"/>
                <a:gd name="T8" fmla="*/ 96 w 576"/>
                <a:gd name="T9" fmla="*/ 266 h 576"/>
                <a:gd name="T10" fmla="*/ 96 w 576"/>
                <a:gd name="T11" fmla="*/ 452 h 576"/>
                <a:gd name="T12" fmla="*/ 84 w 576"/>
                <a:gd name="T13" fmla="*/ 465 h 576"/>
                <a:gd name="T14" fmla="*/ 25 w 576"/>
                <a:gd name="T15" fmla="*/ 465 h 576"/>
                <a:gd name="T16" fmla="*/ 10 w 576"/>
                <a:gd name="T17" fmla="*/ 465 h 576"/>
                <a:gd name="T18" fmla="*/ 0 w 576"/>
                <a:gd name="T19" fmla="*/ 465 h 576"/>
                <a:gd name="T20" fmla="*/ 0 w 576"/>
                <a:gd name="T21" fmla="*/ 576 h 576"/>
                <a:gd name="T22" fmla="*/ 576 w 576"/>
                <a:gd name="T23" fmla="*/ 576 h 576"/>
                <a:gd name="T24" fmla="*/ 576 w 576"/>
                <a:gd name="T25" fmla="*/ 0 h 576"/>
                <a:gd name="T26" fmla="*/ 0 w 576"/>
                <a:gd name="T27" fmla="*/ 0 h 576"/>
                <a:gd name="T28" fmla="*/ 551 w 576"/>
                <a:gd name="T29" fmla="*/ 551 h 576"/>
                <a:gd name="T30" fmla="*/ 25 w 576"/>
                <a:gd name="T31" fmla="*/ 551 h 576"/>
                <a:gd name="T32" fmla="*/ 25 w 576"/>
                <a:gd name="T33" fmla="*/ 488 h 576"/>
                <a:gd name="T34" fmla="*/ 84 w 576"/>
                <a:gd name="T35" fmla="*/ 488 h 576"/>
                <a:gd name="T36" fmla="*/ 119 w 576"/>
                <a:gd name="T37" fmla="*/ 452 h 576"/>
                <a:gd name="T38" fmla="*/ 119 w 576"/>
                <a:gd name="T39" fmla="*/ 242 h 576"/>
                <a:gd name="T40" fmla="*/ 25 w 576"/>
                <a:gd name="T41" fmla="*/ 242 h 576"/>
                <a:gd name="T42" fmla="*/ 25 w 576"/>
                <a:gd name="T43" fmla="*/ 25 h 576"/>
                <a:gd name="T44" fmla="*/ 551 w 576"/>
                <a:gd name="T45" fmla="*/ 25 h 576"/>
                <a:gd name="T46" fmla="*/ 551 w 576"/>
                <a:gd name="T4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12" y="266"/>
                    <a:pt x="12" y="266"/>
                    <a:pt x="12" y="266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96" y="452"/>
                    <a:pt x="96" y="452"/>
                    <a:pt x="96" y="452"/>
                  </a:cubicBezTo>
                  <a:cubicBezTo>
                    <a:pt x="96" y="457"/>
                    <a:pt x="92" y="465"/>
                    <a:pt x="84" y="465"/>
                  </a:cubicBezTo>
                  <a:cubicBezTo>
                    <a:pt x="25" y="465"/>
                    <a:pt x="25" y="465"/>
                    <a:pt x="25" y="465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488"/>
                    <a:pt x="25" y="488"/>
                    <a:pt x="25" y="488"/>
                  </a:cubicBezTo>
                  <a:cubicBezTo>
                    <a:pt x="84" y="488"/>
                    <a:pt x="84" y="488"/>
                    <a:pt x="84" y="488"/>
                  </a:cubicBezTo>
                  <a:cubicBezTo>
                    <a:pt x="105" y="488"/>
                    <a:pt x="119" y="470"/>
                    <a:pt x="119" y="45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4BC531F0-7689-4C9B-941A-E4B1967208C4}"/>
              </a:ext>
            </a:extLst>
          </p:cNvPr>
          <p:cNvSpPr/>
          <p:nvPr/>
        </p:nvSpPr>
        <p:spPr>
          <a:xfrm>
            <a:off x="1469791" y="2087972"/>
            <a:ext cx="4303051" cy="1013674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69B70CEE-D61D-44FE-B03B-4597F60B63D8}"/>
              </a:ext>
            </a:extLst>
          </p:cNvPr>
          <p:cNvSpPr/>
          <p:nvPr/>
        </p:nvSpPr>
        <p:spPr>
          <a:xfrm>
            <a:off x="1446002" y="3236125"/>
            <a:ext cx="4303051" cy="1013673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324357EB-5758-4E27-8240-A4DA223A7741}"/>
              </a:ext>
            </a:extLst>
          </p:cNvPr>
          <p:cNvSpPr/>
          <p:nvPr/>
        </p:nvSpPr>
        <p:spPr>
          <a:xfrm>
            <a:off x="619049" y="2199713"/>
            <a:ext cx="766379" cy="766379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624CCA79-CDD7-46E0-8B9C-81B3E5D1575A}"/>
              </a:ext>
            </a:extLst>
          </p:cNvPr>
          <p:cNvSpPr/>
          <p:nvPr/>
        </p:nvSpPr>
        <p:spPr>
          <a:xfrm>
            <a:off x="1446002" y="4374393"/>
            <a:ext cx="4300332" cy="1015200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Βέλος: Διάσημα 26">
            <a:extLst>
              <a:ext uri="{FF2B5EF4-FFF2-40B4-BE49-F238E27FC236}">
                <a16:creationId xmlns:a16="http://schemas.microsoft.com/office/drawing/2014/main" id="{7975FCF8-5FCA-4BFC-BCD6-CFE332B8FACC}"/>
              </a:ext>
            </a:extLst>
          </p:cNvPr>
          <p:cNvSpPr/>
          <p:nvPr/>
        </p:nvSpPr>
        <p:spPr>
          <a:xfrm>
            <a:off x="6083444" y="3085242"/>
            <a:ext cx="482388" cy="112547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841016-F01E-4441-B3F6-E72325B3060C}"/>
              </a:ext>
            </a:extLst>
          </p:cNvPr>
          <p:cNvSpPr txBox="1"/>
          <p:nvPr/>
        </p:nvSpPr>
        <p:spPr>
          <a:xfrm>
            <a:off x="1164318" y="984059"/>
            <a:ext cx="1059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Πράσινη Οικονομία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Ψηφιακός 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Μετ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σμός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Απασχόληση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 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Έρευνα/Καινοτομία – Εξωστρέφεια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Τουρισμός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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Αγροδιατροφή 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7CD61C-8A24-487F-A5AF-A4EAAB45682B}"/>
              </a:ext>
            </a:extLst>
          </p:cNvPr>
          <p:cNvSpPr txBox="1"/>
          <p:nvPr/>
        </p:nvSpPr>
        <p:spPr>
          <a:xfrm>
            <a:off x="1506609" y="4440258"/>
            <a:ext cx="434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Επιλέξιμες Δαπάνες  </a:t>
            </a:r>
            <a:r>
              <a:rPr kumimoji="0" lang="el-GR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χαρακτήρας αρχικής επένδυσης)  Δαπάνες εντός και εκτός περιφερειακών ενισχύσεων</a:t>
            </a:r>
          </a:p>
        </p:txBody>
      </p:sp>
      <p:sp>
        <p:nvSpPr>
          <p:cNvPr id="34" name="Google Shape;14199;g87a8f27973_0_1028">
            <a:extLst>
              <a:ext uri="{FF2B5EF4-FFF2-40B4-BE49-F238E27FC236}">
                <a16:creationId xmlns:a16="http://schemas.microsoft.com/office/drawing/2014/main" id="{371E0684-D985-434E-977F-B140CAA4C722}"/>
              </a:ext>
            </a:extLst>
          </p:cNvPr>
          <p:cNvSpPr/>
          <p:nvPr/>
        </p:nvSpPr>
        <p:spPr>
          <a:xfrm>
            <a:off x="9572372" y="2567082"/>
            <a:ext cx="1813384" cy="967108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ΥΠΑΝΕΠ, ΥΠΕΣ </a:t>
            </a:r>
            <a:r>
              <a:rPr lang="el-GR" sz="14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(Τομέας Μακεδονίας Θράκης)  </a:t>
            </a: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&amp; Περιφέρειες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730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9BA31316-F671-40FD-8245-A19745EAA38D}"/>
              </a:ext>
            </a:extLst>
          </p:cNvPr>
          <p:cNvSpPr txBox="1">
            <a:spLocks/>
          </p:cNvSpPr>
          <p:nvPr/>
        </p:nvSpPr>
        <p:spPr>
          <a:xfrm>
            <a:off x="609600" y="74356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Επιχειρηματική Εξωστρέφεια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Google Shape;14199;g87a8f27973_0_1028">
            <a:extLst>
              <a:ext uri="{FF2B5EF4-FFF2-40B4-BE49-F238E27FC236}">
                <a16:creationId xmlns:a16="http://schemas.microsoft.com/office/drawing/2014/main" id="{1F0B2315-32D5-4FBD-9073-0092693E94D1}"/>
              </a:ext>
            </a:extLst>
          </p:cNvPr>
          <p:cNvSpPr/>
          <p:nvPr/>
        </p:nvSpPr>
        <p:spPr>
          <a:xfrm>
            <a:off x="6852795" y="2530969"/>
            <a:ext cx="2547985" cy="9509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Φορέας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Υπαγωγής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0AD7B0-CBE5-47B5-B4CD-FB8B44ABB983}"/>
              </a:ext>
            </a:extLst>
          </p:cNvPr>
          <p:cNvSpPr txBox="1"/>
          <p:nvPr/>
        </p:nvSpPr>
        <p:spPr>
          <a:xfrm>
            <a:off x="1506609" y="1840303"/>
            <a:ext cx="393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Δικαιούχοι: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Όλα τα είδη επιχειρήσεων</a:t>
            </a:r>
          </a:p>
        </p:txBody>
      </p:sp>
      <p:pic>
        <p:nvPicPr>
          <p:cNvPr id="8" name="Picture 31" descr="C:\Users\004490\Desktop\Icons MS office files\Issues\Clipboard\Outline\Clipboard-outline_0001_maroon.png">
            <a:extLst>
              <a:ext uri="{FF2B5EF4-FFF2-40B4-BE49-F238E27FC236}">
                <a16:creationId xmlns:a16="http://schemas.microsoft.com/office/drawing/2014/main" id="{5DD92438-E18F-447F-B975-0F789260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60544"/>
            <a:ext cx="760015" cy="7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E28FC9-07D7-4659-AC54-9A73EFB6E28C}"/>
              </a:ext>
            </a:extLst>
          </p:cNvPr>
          <p:cNvSpPr txBox="1"/>
          <p:nvPr/>
        </p:nvSpPr>
        <p:spPr>
          <a:xfrm>
            <a:off x="1447258" y="2995925"/>
            <a:ext cx="41004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ym typeface="Wingdings" panose="05000000000000000000" pitchFamily="2" charset="2"/>
              </a:rPr>
              <a:t>Είδη δραστηριοτήτων: </a:t>
            </a:r>
            <a:r>
              <a:rPr lang="el-GR" sz="1600" kern="0" dirty="0">
                <a:sym typeface="Wingdings" panose="05000000000000000000" pitchFamily="2" charset="2"/>
              </a:rPr>
              <a:t>Αφορά σε όλα τα είδη δραστηριοτήτων</a:t>
            </a:r>
            <a:endParaRPr lang="el-GR" sz="1600" u="sng" kern="0" dirty="0"/>
          </a:p>
        </p:txBody>
      </p:sp>
      <p:pic>
        <p:nvPicPr>
          <p:cNvPr id="10" name="Picture 2" descr="Επίπεδη, Σχεδιασμός, Εικονίδιο, Www, Internet, Gui">
            <a:extLst>
              <a:ext uri="{FF2B5EF4-FFF2-40B4-BE49-F238E27FC236}">
                <a16:creationId xmlns:a16="http://schemas.microsoft.com/office/drawing/2014/main" id="{9A4CC46E-BD71-4F1A-99C0-DE667C42C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9" y="4424557"/>
            <a:ext cx="766379" cy="7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eople icon ~ TukTuk Design">
            <a:extLst>
              <a:ext uri="{FF2B5EF4-FFF2-40B4-BE49-F238E27FC236}">
                <a16:creationId xmlns:a16="http://schemas.microsoft.com/office/drawing/2014/main" id="{FFB5178E-EC6E-45DD-8D7F-AA86335AC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7594"/>
          <a:stretch/>
        </p:blipFill>
        <p:spPr bwMode="auto">
          <a:xfrm>
            <a:off x="694445" y="1998639"/>
            <a:ext cx="615586" cy="559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4199;g87a8f27973_0_1028">
            <a:extLst>
              <a:ext uri="{FF2B5EF4-FFF2-40B4-BE49-F238E27FC236}">
                <a16:creationId xmlns:a16="http://schemas.microsoft.com/office/drawing/2014/main" id="{6CC2B73E-5ABB-4CD9-9754-23352B45C077}"/>
              </a:ext>
            </a:extLst>
          </p:cNvPr>
          <p:cNvSpPr/>
          <p:nvPr/>
        </p:nvSpPr>
        <p:spPr>
          <a:xfrm>
            <a:off x="6852794" y="3602668"/>
            <a:ext cx="2547985" cy="880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Αξιολόγηση </a:t>
            </a:r>
            <a:endParaRPr lang="en-US" sz="1600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Google Shape;14199;g87a8f27973_0_1028">
            <a:extLst>
              <a:ext uri="{FF2B5EF4-FFF2-40B4-BE49-F238E27FC236}">
                <a16:creationId xmlns:a16="http://schemas.microsoft.com/office/drawing/2014/main" id="{A3B802E1-8110-4477-AC0E-E46B3DFF0459}"/>
              </a:ext>
            </a:extLst>
          </p:cNvPr>
          <p:cNvSpPr/>
          <p:nvPr/>
        </p:nvSpPr>
        <p:spPr>
          <a:xfrm>
            <a:off x="9485493" y="3602668"/>
            <a:ext cx="1813384" cy="880308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Συγκριτική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5" name="Picture 6" descr="Μεγεθυντικό Φακό, Lupe Γυαλί, Γυαλί, Μεγέθυνση">
            <a:extLst>
              <a:ext uri="{FF2B5EF4-FFF2-40B4-BE49-F238E27FC236}">
                <a16:creationId xmlns:a16="http://schemas.microsoft.com/office/drawing/2014/main" id="{B98246F4-DBDA-486E-A3C2-F06DE1B21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08" y="3750326"/>
            <a:ext cx="593567" cy="5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0">
            <a:extLst>
              <a:ext uri="{FF2B5EF4-FFF2-40B4-BE49-F238E27FC236}">
                <a16:creationId xmlns:a16="http://schemas.microsoft.com/office/drawing/2014/main" id="{856C3376-1BB5-4B01-B09B-5C79060AC7E3}"/>
              </a:ext>
            </a:extLst>
          </p:cNvPr>
          <p:cNvGrpSpPr>
            <a:grpSpLocks noChangeAspect="1"/>
          </p:cNvGrpSpPr>
          <p:nvPr/>
        </p:nvGrpSpPr>
        <p:grpSpPr>
          <a:xfrm>
            <a:off x="7062226" y="2788982"/>
            <a:ext cx="436060" cy="436060"/>
            <a:chOff x="4640263" y="1958975"/>
            <a:chExt cx="123825" cy="122238"/>
          </a:xfrm>
          <a:solidFill>
            <a:schemeClr val="bg1"/>
          </a:solidFill>
          <a:effectLst/>
        </p:grpSpPr>
        <p:sp>
          <p:nvSpPr>
            <p:cNvPr id="17" name="Freeform 150">
              <a:extLst>
                <a:ext uri="{FF2B5EF4-FFF2-40B4-BE49-F238E27FC236}">
                  <a16:creationId xmlns:a16="http://schemas.microsoft.com/office/drawing/2014/main" id="{26B49E0F-3D98-40AD-A428-ED59799AC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600" y="1976438"/>
              <a:ext cx="63500" cy="84138"/>
            </a:xfrm>
            <a:custGeom>
              <a:avLst/>
              <a:gdLst>
                <a:gd name="T0" fmla="*/ 264 w 300"/>
                <a:gd name="T1" fmla="*/ 157 h 398"/>
                <a:gd name="T2" fmla="*/ 197 w 300"/>
                <a:gd name="T3" fmla="*/ 157 h 398"/>
                <a:gd name="T4" fmla="*/ 162 w 300"/>
                <a:gd name="T5" fmla="*/ 119 h 398"/>
                <a:gd name="T6" fmla="*/ 162 w 300"/>
                <a:gd name="T7" fmla="*/ 37 h 398"/>
                <a:gd name="T8" fmla="*/ 126 w 300"/>
                <a:gd name="T9" fmla="*/ 0 h 398"/>
                <a:gd name="T10" fmla="*/ 101 w 300"/>
                <a:gd name="T11" fmla="*/ 0 h 398"/>
                <a:gd name="T12" fmla="*/ 86 w 300"/>
                <a:gd name="T13" fmla="*/ 13 h 398"/>
                <a:gd name="T14" fmla="*/ 86 w 300"/>
                <a:gd name="T15" fmla="*/ 61 h 398"/>
                <a:gd name="T16" fmla="*/ 65 w 300"/>
                <a:gd name="T17" fmla="*/ 128 h 398"/>
                <a:gd name="T18" fmla="*/ 13 w 300"/>
                <a:gd name="T19" fmla="*/ 159 h 398"/>
                <a:gd name="T20" fmla="*/ 0 w 300"/>
                <a:gd name="T21" fmla="*/ 159 h 398"/>
                <a:gd name="T22" fmla="*/ 0 w 300"/>
                <a:gd name="T23" fmla="*/ 370 h 398"/>
                <a:gd name="T24" fmla="*/ 14 w 300"/>
                <a:gd name="T25" fmla="*/ 370 h 398"/>
                <a:gd name="T26" fmla="*/ 83 w 300"/>
                <a:gd name="T27" fmla="*/ 384 h 398"/>
                <a:gd name="T28" fmla="*/ 157 w 300"/>
                <a:gd name="T29" fmla="*/ 398 h 398"/>
                <a:gd name="T30" fmla="*/ 300 w 300"/>
                <a:gd name="T31" fmla="*/ 307 h 398"/>
                <a:gd name="T32" fmla="*/ 300 w 300"/>
                <a:gd name="T33" fmla="*/ 192 h 398"/>
                <a:gd name="T34" fmla="*/ 264 w 300"/>
                <a:gd name="T35" fmla="*/ 157 h 398"/>
                <a:gd name="T36" fmla="*/ 197 w 300"/>
                <a:gd name="T37" fmla="*/ 182 h 398"/>
                <a:gd name="T38" fmla="*/ 264 w 300"/>
                <a:gd name="T39" fmla="*/ 182 h 398"/>
                <a:gd name="T40" fmla="*/ 276 w 300"/>
                <a:gd name="T41" fmla="*/ 192 h 398"/>
                <a:gd name="T42" fmla="*/ 276 w 300"/>
                <a:gd name="T43" fmla="*/ 307 h 398"/>
                <a:gd name="T44" fmla="*/ 247 w 300"/>
                <a:gd name="T45" fmla="*/ 358 h 398"/>
                <a:gd name="T46" fmla="*/ 157 w 300"/>
                <a:gd name="T47" fmla="*/ 373 h 398"/>
                <a:gd name="T48" fmla="*/ 91 w 300"/>
                <a:gd name="T49" fmla="*/ 361 h 398"/>
                <a:gd name="T50" fmla="*/ 87 w 300"/>
                <a:gd name="T51" fmla="*/ 359 h 398"/>
                <a:gd name="T52" fmla="*/ 24 w 300"/>
                <a:gd name="T53" fmla="*/ 345 h 398"/>
                <a:gd name="T54" fmla="*/ 24 w 300"/>
                <a:gd name="T55" fmla="*/ 181 h 398"/>
                <a:gd name="T56" fmla="*/ 84 w 300"/>
                <a:gd name="T57" fmla="*/ 144 h 398"/>
                <a:gd name="T58" fmla="*/ 111 w 300"/>
                <a:gd name="T59" fmla="*/ 61 h 398"/>
                <a:gd name="T60" fmla="*/ 111 w 300"/>
                <a:gd name="T61" fmla="*/ 25 h 398"/>
                <a:gd name="T62" fmla="*/ 126 w 300"/>
                <a:gd name="T63" fmla="*/ 25 h 398"/>
                <a:gd name="T64" fmla="*/ 138 w 300"/>
                <a:gd name="T65" fmla="*/ 37 h 398"/>
                <a:gd name="T66" fmla="*/ 138 w 300"/>
                <a:gd name="T67" fmla="*/ 119 h 398"/>
                <a:gd name="T68" fmla="*/ 197 w 300"/>
                <a:gd name="T69" fmla="*/ 18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398">
                  <a:moveTo>
                    <a:pt x="264" y="157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79" y="157"/>
                    <a:pt x="162" y="139"/>
                    <a:pt x="162" y="119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16"/>
                    <a:pt x="146" y="0"/>
                    <a:pt x="12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3" y="0"/>
                    <a:pt x="86" y="6"/>
                    <a:pt x="86" y="1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85"/>
                    <a:pt x="79" y="109"/>
                    <a:pt x="65" y="128"/>
                  </a:cubicBezTo>
                  <a:cubicBezTo>
                    <a:pt x="51" y="148"/>
                    <a:pt x="33" y="159"/>
                    <a:pt x="13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14" y="370"/>
                    <a:pt x="14" y="370"/>
                    <a:pt x="14" y="370"/>
                  </a:cubicBezTo>
                  <a:cubicBezTo>
                    <a:pt x="44" y="371"/>
                    <a:pt x="64" y="377"/>
                    <a:pt x="83" y="384"/>
                  </a:cubicBezTo>
                  <a:cubicBezTo>
                    <a:pt x="104" y="391"/>
                    <a:pt x="125" y="398"/>
                    <a:pt x="157" y="398"/>
                  </a:cubicBezTo>
                  <a:cubicBezTo>
                    <a:pt x="224" y="398"/>
                    <a:pt x="300" y="387"/>
                    <a:pt x="300" y="307"/>
                  </a:cubicBezTo>
                  <a:cubicBezTo>
                    <a:pt x="300" y="192"/>
                    <a:pt x="300" y="192"/>
                    <a:pt x="300" y="192"/>
                  </a:cubicBezTo>
                  <a:cubicBezTo>
                    <a:pt x="300" y="173"/>
                    <a:pt x="283" y="157"/>
                    <a:pt x="264" y="157"/>
                  </a:cubicBezTo>
                  <a:close/>
                  <a:moveTo>
                    <a:pt x="197" y="182"/>
                  </a:moveTo>
                  <a:cubicBezTo>
                    <a:pt x="264" y="182"/>
                    <a:pt x="264" y="182"/>
                    <a:pt x="264" y="182"/>
                  </a:cubicBezTo>
                  <a:cubicBezTo>
                    <a:pt x="270" y="182"/>
                    <a:pt x="276" y="187"/>
                    <a:pt x="276" y="192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6" y="331"/>
                    <a:pt x="266" y="347"/>
                    <a:pt x="247" y="358"/>
                  </a:cubicBezTo>
                  <a:cubicBezTo>
                    <a:pt x="228" y="368"/>
                    <a:pt x="199" y="373"/>
                    <a:pt x="157" y="373"/>
                  </a:cubicBezTo>
                  <a:cubicBezTo>
                    <a:pt x="129" y="373"/>
                    <a:pt x="112" y="367"/>
                    <a:pt x="91" y="361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70" y="354"/>
                    <a:pt x="50" y="347"/>
                    <a:pt x="24" y="345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47" y="178"/>
                    <a:pt x="68" y="165"/>
                    <a:pt x="84" y="144"/>
                  </a:cubicBezTo>
                  <a:cubicBezTo>
                    <a:pt x="101" y="122"/>
                    <a:pt x="111" y="93"/>
                    <a:pt x="111" y="61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3" y="25"/>
                    <a:pt x="138" y="30"/>
                    <a:pt x="138" y="37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53"/>
                    <a:pt x="166" y="182"/>
                    <a:pt x="197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Freeform 151">
              <a:extLst>
                <a:ext uri="{FF2B5EF4-FFF2-40B4-BE49-F238E27FC236}">
                  <a16:creationId xmlns:a16="http://schemas.microsoft.com/office/drawing/2014/main" id="{4337C66E-1AED-46AF-A37F-40DA9D338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3" y="1958975"/>
              <a:ext cx="123825" cy="122238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266 h 576"/>
                <a:gd name="T4" fmla="*/ 12 w 576"/>
                <a:gd name="T5" fmla="*/ 266 h 576"/>
                <a:gd name="T6" fmla="*/ 25 w 576"/>
                <a:gd name="T7" fmla="*/ 266 h 576"/>
                <a:gd name="T8" fmla="*/ 96 w 576"/>
                <a:gd name="T9" fmla="*/ 266 h 576"/>
                <a:gd name="T10" fmla="*/ 96 w 576"/>
                <a:gd name="T11" fmla="*/ 452 h 576"/>
                <a:gd name="T12" fmla="*/ 84 w 576"/>
                <a:gd name="T13" fmla="*/ 465 h 576"/>
                <a:gd name="T14" fmla="*/ 25 w 576"/>
                <a:gd name="T15" fmla="*/ 465 h 576"/>
                <a:gd name="T16" fmla="*/ 10 w 576"/>
                <a:gd name="T17" fmla="*/ 465 h 576"/>
                <a:gd name="T18" fmla="*/ 0 w 576"/>
                <a:gd name="T19" fmla="*/ 465 h 576"/>
                <a:gd name="T20" fmla="*/ 0 w 576"/>
                <a:gd name="T21" fmla="*/ 576 h 576"/>
                <a:gd name="T22" fmla="*/ 576 w 576"/>
                <a:gd name="T23" fmla="*/ 576 h 576"/>
                <a:gd name="T24" fmla="*/ 576 w 576"/>
                <a:gd name="T25" fmla="*/ 0 h 576"/>
                <a:gd name="T26" fmla="*/ 0 w 576"/>
                <a:gd name="T27" fmla="*/ 0 h 576"/>
                <a:gd name="T28" fmla="*/ 551 w 576"/>
                <a:gd name="T29" fmla="*/ 551 h 576"/>
                <a:gd name="T30" fmla="*/ 25 w 576"/>
                <a:gd name="T31" fmla="*/ 551 h 576"/>
                <a:gd name="T32" fmla="*/ 25 w 576"/>
                <a:gd name="T33" fmla="*/ 488 h 576"/>
                <a:gd name="T34" fmla="*/ 84 w 576"/>
                <a:gd name="T35" fmla="*/ 488 h 576"/>
                <a:gd name="T36" fmla="*/ 119 w 576"/>
                <a:gd name="T37" fmla="*/ 452 h 576"/>
                <a:gd name="T38" fmla="*/ 119 w 576"/>
                <a:gd name="T39" fmla="*/ 242 h 576"/>
                <a:gd name="T40" fmla="*/ 25 w 576"/>
                <a:gd name="T41" fmla="*/ 242 h 576"/>
                <a:gd name="T42" fmla="*/ 25 w 576"/>
                <a:gd name="T43" fmla="*/ 25 h 576"/>
                <a:gd name="T44" fmla="*/ 551 w 576"/>
                <a:gd name="T45" fmla="*/ 25 h 576"/>
                <a:gd name="T46" fmla="*/ 551 w 576"/>
                <a:gd name="T4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12" y="266"/>
                    <a:pt x="12" y="266"/>
                    <a:pt x="12" y="266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96" y="452"/>
                    <a:pt x="96" y="452"/>
                    <a:pt x="96" y="452"/>
                  </a:cubicBezTo>
                  <a:cubicBezTo>
                    <a:pt x="96" y="457"/>
                    <a:pt x="92" y="465"/>
                    <a:pt x="84" y="465"/>
                  </a:cubicBezTo>
                  <a:cubicBezTo>
                    <a:pt x="25" y="465"/>
                    <a:pt x="25" y="465"/>
                    <a:pt x="25" y="465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488"/>
                    <a:pt x="25" y="488"/>
                    <a:pt x="25" y="488"/>
                  </a:cubicBezTo>
                  <a:cubicBezTo>
                    <a:pt x="84" y="488"/>
                    <a:pt x="84" y="488"/>
                    <a:pt x="84" y="488"/>
                  </a:cubicBezTo>
                  <a:cubicBezTo>
                    <a:pt x="105" y="488"/>
                    <a:pt x="119" y="470"/>
                    <a:pt x="119" y="45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FC45EA7D-CDB6-4887-B7DC-7F76A9BEC451}"/>
              </a:ext>
            </a:extLst>
          </p:cNvPr>
          <p:cNvSpPr/>
          <p:nvPr/>
        </p:nvSpPr>
        <p:spPr>
          <a:xfrm>
            <a:off x="1469791" y="1753675"/>
            <a:ext cx="4303051" cy="1013674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16833173-E698-4927-BD00-C5F84C0B14E5}"/>
              </a:ext>
            </a:extLst>
          </p:cNvPr>
          <p:cNvSpPr/>
          <p:nvPr/>
        </p:nvSpPr>
        <p:spPr>
          <a:xfrm>
            <a:off x="1446002" y="2901828"/>
            <a:ext cx="4303051" cy="1013673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C2BB9854-ABA8-41B7-93C5-AC7E8FBFC988}"/>
              </a:ext>
            </a:extLst>
          </p:cNvPr>
          <p:cNvSpPr/>
          <p:nvPr/>
        </p:nvSpPr>
        <p:spPr>
          <a:xfrm>
            <a:off x="619049" y="1865416"/>
            <a:ext cx="766379" cy="766379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1265526D-EC7F-4450-9E44-6D3B2D1D3377}"/>
              </a:ext>
            </a:extLst>
          </p:cNvPr>
          <p:cNvSpPr/>
          <p:nvPr/>
        </p:nvSpPr>
        <p:spPr>
          <a:xfrm>
            <a:off x="1446002" y="4048155"/>
            <a:ext cx="4300332" cy="1577151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Βέλος: Διάσημα 23">
            <a:extLst>
              <a:ext uri="{FF2B5EF4-FFF2-40B4-BE49-F238E27FC236}">
                <a16:creationId xmlns:a16="http://schemas.microsoft.com/office/drawing/2014/main" id="{685F38BB-9237-488F-BA1C-80911B12BB97}"/>
              </a:ext>
            </a:extLst>
          </p:cNvPr>
          <p:cNvSpPr/>
          <p:nvPr/>
        </p:nvSpPr>
        <p:spPr>
          <a:xfrm>
            <a:off x="6083444" y="3085242"/>
            <a:ext cx="482388" cy="112547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CF0BC8-FA7D-4223-941B-D6856BA0D466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29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BDFFC8D2-1BA6-4406-9B25-95263FF0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Θέση αριθμού διαφάνειας 4">
            <a:extLst>
              <a:ext uri="{FF2B5EF4-FFF2-40B4-BE49-F238E27FC236}">
                <a16:creationId xmlns:a16="http://schemas.microsoft.com/office/drawing/2014/main" id="{7972D6AF-ED9C-4D38-ADBF-B5DC3E0A658B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EFBAE5-E3C0-43A9-8394-8665FBDAFDFD}"/>
              </a:ext>
            </a:extLst>
          </p:cNvPr>
          <p:cNvSpPr txBox="1"/>
          <p:nvPr/>
        </p:nvSpPr>
        <p:spPr>
          <a:xfrm>
            <a:off x="1066751" y="959994"/>
            <a:ext cx="1059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Πράσινη Οικονομία 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68C8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Ψηφιακός 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Μετ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σμός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Απασχόληση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 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Έρευνα/Καινοτομία – Εξωστρέφεια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68C8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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Τουρισμός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68C8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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Αγροδιατροφή 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2" name="Google Shape;14199;g87a8f27973_0_1028">
            <a:extLst>
              <a:ext uri="{FF2B5EF4-FFF2-40B4-BE49-F238E27FC236}">
                <a16:creationId xmlns:a16="http://schemas.microsoft.com/office/drawing/2014/main" id="{CC6E462E-9DA9-461D-82D9-DAB6BF772474}"/>
              </a:ext>
            </a:extLst>
          </p:cNvPr>
          <p:cNvSpPr/>
          <p:nvPr/>
        </p:nvSpPr>
        <p:spPr>
          <a:xfrm>
            <a:off x="9470897" y="2514767"/>
            <a:ext cx="1813384" cy="967108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ΥΠΑΝΕΠ, ΥΠΕΣ </a:t>
            </a:r>
            <a:r>
              <a:rPr lang="el-GR" sz="14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(Τομέας Μακεδονίας Θράκης)  </a:t>
            </a: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&amp; Περιφέρειες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072259-1253-4D43-ADBA-B346618C6422}"/>
              </a:ext>
            </a:extLst>
          </p:cNvPr>
          <p:cNvSpPr txBox="1"/>
          <p:nvPr/>
        </p:nvSpPr>
        <p:spPr>
          <a:xfrm>
            <a:off x="1540401" y="4058347"/>
            <a:ext cx="4341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Επιλέξιμες Δαπάνες </a:t>
            </a:r>
            <a:r>
              <a:rPr kumimoji="0" lang="el-GR" sz="16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l-GR" sz="1600" u="sng" kern="0" dirty="0">
                <a:solidFill>
                  <a:prstClr val="black"/>
                </a:solidFill>
              </a:rPr>
              <a:t>χαρακτήρας </a:t>
            </a:r>
            <a:r>
              <a:rPr kumimoji="0" lang="el-GR" sz="16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αρχικής επένδυσης) </a:t>
            </a: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Δ</a:t>
            </a:r>
            <a:r>
              <a:rPr kumimoji="0" lang="el-G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απάνες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 εντός και ε</a:t>
            </a:r>
            <a:r>
              <a:rPr lang="el-GR" sz="1600" kern="0" dirty="0" err="1">
                <a:solidFill>
                  <a:prstClr val="black"/>
                </a:solidFill>
                <a:sym typeface="Wingdings" panose="05000000000000000000" pitchFamily="2" charset="2"/>
              </a:rPr>
              <a:t>κτός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περιφερειακώ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ν ενισχύσεων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olidFill>
                  <a:prstClr val="black"/>
                </a:solidFill>
                <a:sym typeface="Wingdings" panose="05000000000000000000" pitchFamily="2" charset="2"/>
              </a:rPr>
              <a:t>Επιλέξιμες Δαπάνες</a:t>
            </a:r>
            <a:r>
              <a:rPr lang="el-GR" sz="1600" u="sng" kern="0" dirty="0">
                <a:solidFill>
                  <a:prstClr val="black"/>
                </a:solidFill>
                <a:sym typeface="Wingdings" panose="05000000000000000000" pitchFamily="2" charset="2"/>
              </a:rPr>
              <a:t> (χωρίς το χαρακτήρα αρχικής επένδυση) 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 Δαπάνες εκτός περιφερειακών ενισχύσεων (αυτόνομα)</a:t>
            </a:r>
          </a:p>
        </p:txBody>
      </p:sp>
    </p:spTree>
    <p:extLst>
      <p:ext uri="{BB962C8B-B14F-4D97-AF65-F5344CB8AC3E}">
        <p14:creationId xmlns:p14="http://schemas.microsoft.com/office/powerpoint/2010/main" val="4232585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413CDE-EE22-465D-B491-B47449EF5E33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5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5CCE87D6-8E9B-44B4-9CCE-F2DCD91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- Τίτλος">
            <a:extLst>
              <a:ext uri="{FF2B5EF4-FFF2-40B4-BE49-F238E27FC236}">
                <a16:creationId xmlns:a16="http://schemas.microsoft.com/office/drawing/2014/main" id="{91B632BE-AB38-45FF-92A5-95619C758F6D}"/>
              </a:ext>
            </a:extLst>
          </p:cNvPr>
          <p:cNvSpPr txBox="1">
            <a:spLocks/>
          </p:cNvSpPr>
          <p:nvPr/>
        </p:nvSpPr>
        <p:spPr>
          <a:xfrm>
            <a:off x="636194" y="34263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Ενίσχυση Τουριστικών Επενδύσεων</a:t>
            </a:r>
            <a:endParaRPr kumimoji="0" lang="el-GR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Θέση αριθμού διαφάνειας 4">
            <a:extLst>
              <a:ext uri="{FF2B5EF4-FFF2-40B4-BE49-F238E27FC236}">
                <a16:creationId xmlns:a16="http://schemas.microsoft.com/office/drawing/2014/main" id="{3EE289B4-92C7-4C64-B00B-9DC2770ABDBD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Google Shape;14199;g87a8f27973_0_1028">
            <a:extLst>
              <a:ext uri="{FF2B5EF4-FFF2-40B4-BE49-F238E27FC236}">
                <a16:creationId xmlns:a16="http://schemas.microsoft.com/office/drawing/2014/main" id="{2876197A-C6A6-45C2-BD2C-A2DC54D094C0}"/>
              </a:ext>
            </a:extLst>
          </p:cNvPr>
          <p:cNvSpPr/>
          <p:nvPr/>
        </p:nvSpPr>
        <p:spPr>
          <a:xfrm>
            <a:off x="6852797" y="2485024"/>
            <a:ext cx="2547985" cy="9751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Φορέας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Υπαγωγής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FFE62-AAFC-4163-BBBA-21D3A4C13300}"/>
              </a:ext>
            </a:extLst>
          </p:cNvPr>
          <p:cNvSpPr txBox="1"/>
          <p:nvPr/>
        </p:nvSpPr>
        <p:spPr>
          <a:xfrm>
            <a:off x="1506609" y="2204097"/>
            <a:ext cx="393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Δικαιούχοι: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Όλα τα είδη επιχειρήσεων (Πολύ Μικρές, Μικρές Επιχειρήσεις, Μεσαίες, Μεγάλες)</a:t>
            </a:r>
          </a:p>
        </p:txBody>
      </p:sp>
      <p:pic>
        <p:nvPicPr>
          <p:cNvPr id="11" name="Picture 31" descr="C:\Users\004490\Desktop\Icons MS office files\Issues\Clipboard\Outline\Clipboard-outline_0001_maroon.png">
            <a:extLst>
              <a:ext uri="{FF2B5EF4-FFF2-40B4-BE49-F238E27FC236}">
                <a16:creationId xmlns:a16="http://schemas.microsoft.com/office/drawing/2014/main" id="{04A99CC7-7B53-4576-B97B-ED1C9D977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4338"/>
            <a:ext cx="760015" cy="7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360E95-9437-4370-A3CD-7630B36B7BB6}"/>
              </a:ext>
            </a:extLst>
          </p:cNvPr>
          <p:cNvSpPr txBox="1"/>
          <p:nvPr/>
        </p:nvSpPr>
        <p:spPr>
          <a:xfrm>
            <a:off x="1476711" y="3274958"/>
            <a:ext cx="413358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ym typeface="Wingdings" panose="05000000000000000000" pitchFamily="2" charset="2"/>
              </a:rPr>
              <a:t>Είδη δραστηριοτήτων: </a:t>
            </a:r>
            <a:r>
              <a:rPr lang="el-GR" sz="1600" kern="0" dirty="0"/>
              <a:t>Όλες οι επενδύσεις τουριστικών καταλυμάτων και σύνθετων τουριστικών καταλυμάτων</a:t>
            </a:r>
            <a:r>
              <a:rPr lang="en-US" sz="1600" kern="0" dirty="0"/>
              <a:t> (</a:t>
            </a:r>
            <a:r>
              <a:rPr lang="el-GR" sz="1600" kern="0" dirty="0"/>
              <a:t>ίδρυση, επέκταση, εκσυγχρονισμός)</a:t>
            </a:r>
            <a:endParaRPr lang="el-GR" sz="1600" u="sng" kern="0" dirty="0"/>
          </a:p>
        </p:txBody>
      </p:sp>
      <p:pic>
        <p:nvPicPr>
          <p:cNvPr id="13" name="Picture 2" descr="Επίπεδη, Σχεδιασμός, Εικονίδιο, Www, Internet, Gui">
            <a:extLst>
              <a:ext uri="{FF2B5EF4-FFF2-40B4-BE49-F238E27FC236}">
                <a16:creationId xmlns:a16="http://schemas.microsoft.com/office/drawing/2014/main" id="{EBDBC13B-3DD2-44E4-B8CA-25283DBD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9" y="4514186"/>
            <a:ext cx="766379" cy="7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eople icon ~ TukTuk Design">
            <a:extLst>
              <a:ext uri="{FF2B5EF4-FFF2-40B4-BE49-F238E27FC236}">
                <a16:creationId xmlns:a16="http://schemas.microsoft.com/office/drawing/2014/main" id="{32C98C7F-3DD7-4633-971B-5F46F9FD8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7594"/>
          <a:stretch/>
        </p:blipFill>
        <p:spPr bwMode="auto">
          <a:xfrm>
            <a:off x="694445" y="2362433"/>
            <a:ext cx="615586" cy="559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4199;g87a8f27973_0_1028">
            <a:extLst>
              <a:ext uri="{FF2B5EF4-FFF2-40B4-BE49-F238E27FC236}">
                <a16:creationId xmlns:a16="http://schemas.microsoft.com/office/drawing/2014/main" id="{633CB015-46FA-4863-A002-D6FF25573905}"/>
              </a:ext>
            </a:extLst>
          </p:cNvPr>
          <p:cNvSpPr/>
          <p:nvPr/>
        </p:nvSpPr>
        <p:spPr>
          <a:xfrm>
            <a:off x="6853213" y="3552828"/>
            <a:ext cx="2547985" cy="8316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Αξιολόγηση </a:t>
            </a:r>
            <a:endParaRPr lang="en-US" sz="1600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Google Shape;14199;g87a8f27973_0_1028">
            <a:extLst>
              <a:ext uri="{FF2B5EF4-FFF2-40B4-BE49-F238E27FC236}">
                <a16:creationId xmlns:a16="http://schemas.microsoft.com/office/drawing/2014/main" id="{7CC75D30-0A77-4765-950B-3F130AC58E56}"/>
              </a:ext>
            </a:extLst>
          </p:cNvPr>
          <p:cNvSpPr/>
          <p:nvPr/>
        </p:nvSpPr>
        <p:spPr>
          <a:xfrm>
            <a:off x="9518181" y="3552828"/>
            <a:ext cx="1796791" cy="809718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Συγκριτική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8" name="Picture 6" descr="Μεγεθυντικό Φακό, Lupe Γυαλί, Γυαλί, Μεγέθυνση">
            <a:extLst>
              <a:ext uri="{FF2B5EF4-FFF2-40B4-BE49-F238E27FC236}">
                <a16:creationId xmlns:a16="http://schemas.microsoft.com/office/drawing/2014/main" id="{F21D9D92-D93D-47DF-82CB-186C397FC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75" y="3582768"/>
            <a:ext cx="593567" cy="5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40">
            <a:extLst>
              <a:ext uri="{FF2B5EF4-FFF2-40B4-BE49-F238E27FC236}">
                <a16:creationId xmlns:a16="http://schemas.microsoft.com/office/drawing/2014/main" id="{94E45AAF-0EB5-4EA5-B7C1-2AD1E3CE8537}"/>
              </a:ext>
            </a:extLst>
          </p:cNvPr>
          <p:cNvGrpSpPr>
            <a:grpSpLocks noChangeAspect="1"/>
          </p:cNvGrpSpPr>
          <p:nvPr/>
        </p:nvGrpSpPr>
        <p:grpSpPr>
          <a:xfrm>
            <a:off x="6998231" y="2691850"/>
            <a:ext cx="436060" cy="436060"/>
            <a:chOff x="4640263" y="1958975"/>
            <a:chExt cx="123825" cy="122238"/>
          </a:xfrm>
          <a:solidFill>
            <a:schemeClr val="bg1"/>
          </a:solidFill>
          <a:effectLst/>
        </p:grpSpPr>
        <p:sp>
          <p:nvSpPr>
            <p:cNvPr id="20" name="Freeform 150">
              <a:extLst>
                <a:ext uri="{FF2B5EF4-FFF2-40B4-BE49-F238E27FC236}">
                  <a16:creationId xmlns:a16="http://schemas.microsoft.com/office/drawing/2014/main" id="{0714854A-18C9-4E4C-B55C-D20B81FF7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600" y="1976438"/>
              <a:ext cx="63500" cy="84138"/>
            </a:xfrm>
            <a:custGeom>
              <a:avLst/>
              <a:gdLst>
                <a:gd name="T0" fmla="*/ 264 w 300"/>
                <a:gd name="T1" fmla="*/ 157 h 398"/>
                <a:gd name="T2" fmla="*/ 197 w 300"/>
                <a:gd name="T3" fmla="*/ 157 h 398"/>
                <a:gd name="T4" fmla="*/ 162 w 300"/>
                <a:gd name="T5" fmla="*/ 119 h 398"/>
                <a:gd name="T6" fmla="*/ 162 w 300"/>
                <a:gd name="T7" fmla="*/ 37 h 398"/>
                <a:gd name="T8" fmla="*/ 126 w 300"/>
                <a:gd name="T9" fmla="*/ 0 h 398"/>
                <a:gd name="T10" fmla="*/ 101 w 300"/>
                <a:gd name="T11" fmla="*/ 0 h 398"/>
                <a:gd name="T12" fmla="*/ 86 w 300"/>
                <a:gd name="T13" fmla="*/ 13 h 398"/>
                <a:gd name="T14" fmla="*/ 86 w 300"/>
                <a:gd name="T15" fmla="*/ 61 h 398"/>
                <a:gd name="T16" fmla="*/ 65 w 300"/>
                <a:gd name="T17" fmla="*/ 128 h 398"/>
                <a:gd name="T18" fmla="*/ 13 w 300"/>
                <a:gd name="T19" fmla="*/ 159 h 398"/>
                <a:gd name="T20" fmla="*/ 0 w 300"/>
                <a:gd name="T21" fmla="*/ 159 h 398"/>
                <a:gd name="T22" fmla="*/ 0 w 300"/>
                <a:gd name="T23" fmla="*/ 370 h 398"/>
                <a:gd name="T24" fmla="*/ 14 w 300"/>
                <a:gd name="T25" fmla="*/ 370 h 398"/>
                <a:gd name="T26" fmla="*/ 83 w 300"/>
                <a:gd name="T27" fmla="*/ 384 h 398"/>
                <a:gd name="T28" fmla="*/ 157 w 300"/>
                <a:gd name="T29" fmla="*/ 398 h 398"/>
                <a:gd name="T30" fmla="*/ 300 w 300"/>
                <a:gd name="T31" fmla="*/ 307 h 398"/>
                <a:gd name="T32" fmla="*/ 300 w 300"/>
                <a:gd name="T33" fmla="*/ 192 h 398"/>
                <a:gd name="T34" fmla="*/ 264 w 300"/>
                <a:gd name="T35" fmla="*/ 157 h 398"/>
                <a:gd name="T36" fmla="*/ 197 w 300"/>
                <a:gd name="T37" fmla="*/ 182 h 398"/>
                <a:gd name="T38" fmla="*/ 264 w 300"/>
                <a:gd name="T39" fmla="*/ 182 h 398"/>
                <a:gd name="T40" fmla="*/ 276 w 300"/>
                <a:gd name="T41" fmla="*/ 192 h 398"/>
                <a:gd name="T42" fmla="*/ 276 w 300"/>
                <a:gd name="T43" fmla="*/ 307 h 398"/>
                <a:gd name="T44" fmla="*/ 247 w 300"/>
                <a:gd name="T45" fmla="*/ 358 h 398"/>
                <a:gd name="T46" fmla="*/ 157 w 300"/>
                <a:gd name="T47" fmla="*/ 373 h 398"/>
                <a:gd name="T48" fmla="*/ 91 w 300"/>
                <a:gd name="T49" fmla="*/ 361 h 398"/>
                <a:gd name="T50" fmla="*/ 87 w 300"/>
                <a:gd name="T51" fmla="*/ 359 h 398"/>
                <a:gd name="T52" fmla="*/ 24 w 300"/>
                <a:gd name="T53" fmla="*/ 345 h 398"/>
                <a:gd name="T54" fmla="*/ 24 w 300"/>
                <a:gd name="T55" fmla="*/ 181 h 398"/>
                <a:gd name="T56" fmla="*/ 84 w 300"/>
                <a:gd name="T57" fmla="*/ 144 h 398"/>
                <a:gd name="T58" fmla="*/ 111 w 300"/>
                <a:gd name="T59" fmla="*/ 61 h 398"/>
                <a:gd name="T60" fmla="*/ 111 w 300"/>
                <a:gd name="T61" fmla="*/ 25 h 398"/>
                <a:gd name="T62" fmla="*/ 126 w 300"/>
                <a:gd name="T63" fmla="*/ 25 h 398"/>
                <a:gd name="T64" fmla="*/ 138 w 300"/>
                <a:gd name="T65" fmla="*/ 37 h 398"/>
                <a:gd name="T66" fmla="*/ 138 w 300"/>
                <a:gd name="T67" fmla="*/ 119 h 398"/>
                <a:gd name="T68" fmla="*/ 197 w 300"/>
                <a:gd name="T69" fmla="*/ 18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398">
                  <a:moveTo>
                    <a:pt x="264" y="157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79" y="157"/>
                    <a:pt x="162" y="139"/>
                    <a:pt x="162" y="119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16"/>
                    <a:pt x="146" y="0"/>
                    <a:pt x="12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3" y="0"/>
                    <a:pt x="86" y="6"/>
                    <a:pt x="86" y="1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85"/>
                    <a:pt x="79" y="109"/>
                    <a:pt x="65" y="128"/>
                  </a:cubicBezTo>
                  <a:cubicBezTo>
                    <a:pt x="51" y="148"/>
                    <a:pt x="33" y="159"/>
                    <a:pt x="13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14" y="370"/>
                    <a:pt x="14" y="370"/>
                    <a:pt x="14" y="370"/>
                  </a:cubicBezTo>
                  <a:cubicBezTo>
                    <a:pt x="44" y="371"/>
                    <a:pt x="64" y="377"/>
                    <a:pt x="83" y="384"/>
                  </a:cubicBezTo>
                  <a:cubicBezTo>
                    <a:pt x="104" y="391"/>
                    <a:pt x="125" y="398"/>
                    <a:pt x="157" y="398"/>
                  </a:cubicBezTo>
                  <a:cubicBezTo>
                    <a:pt x="224" y="398"/>
                    <a:pt x="300" y="387"/>
                    <a:pt x="300" y="307"/>
                  </a:cubicBezTo>
                  <a:cubicBezTo>
                    <a:pt x="300" y="192"/>
                    <a:pt x="300" y="192"/>
                    <a:pt x="300" y="192"/>
                  </a:cubicBezTo>
                  <a:cubicBezTo>
                    <a:pt x="300" y="173"/>
                    <a:pt x="283" y="157"/>
                    <a:pt x="264" y="157"/>
                  </a:cubicBezTo>
                  <a:close/>
                  <a:moveTo>
                    <a:pt x="197" y="182"/>
                  </a:moveTo>
                  <a:cubicBezTo>
                    <a:pt x="264" y="182"/>
                    <a:pt x="264" y="182"/>
                    <a:pt x="264" y="182"/>
                  </a:cubicBezTo>
                  <a:cubicBezTo>
                    <a:pt x="270" y="182"/>
                    <a:pt x="276" y="187"/>
                    <a:pt x="276" y="192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6" y="331"/>
                    <a:pt x="266" y="347"/>
                    <a:pt x="247" y="358"/>
                  </a:cubicBezTo>
                  <a:cubicBezTo>
                    <a:pt x="228" y="368"/>
                    <a:pt x="199" y="373"/>
                    <a:pt x="157" y="373"/>
                  </a:cubicBezTo>
                  <a:cubicBezTo>
                    <a:pt x="129" y="373"/>
                    <a:pt x="112" y="367"/>
                    <a:pt x="91" y="361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70" y="354"/>
                    <a:pt x="50" y="347"/>
                    <a:pt x="24" y="345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47" y="178"/>
                    <a:pt x="68" y="165"/>
                    <a:pt x="84" y="144"/>
                  </a:cubicBezTo>
                  <a:cubicBezTo>
                    <a:pt x="101" y="122"/>
                    <a:pt x="111" y="93"/>
                    <a:pt x="111" y="61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3" y="25"/>
                    <a:pt x="138" y="30"/>
                    <a:pt x="138" y="37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53"/>
                    <a:pt x="166" y="182"/>
                    <a:pt x="197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 151">
              <a:extLst>
                <a:ext uri="{FF2B5EF4-FFF2-40B4-BE49-F238E27FC236}">
                  <a16:creationId xmlns:a16="http://schemas.microsoft.com/office/drawing/2014/main" id="{720AA6B9-EBE6-4122-BFC0-F7A9F23D34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3" y="1958975"/>
              <a:ext cx="123825" cy="122238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266 h 576"/>
                <a:gd name="T4" fmla="*/ 12 w 576"/>
                <a:gd name="T5" fmla="*/ 266 h 576"/>
                <a:gd name="T6" fmla="*/ 25 w 576"/>
                <a:gd name="T7" fmla="*/ 266 h 576"/>
                <a:gd name="T8" fmla="*/ 96 w 576"/>
                <a:gd name="T9" fmla="*/ 266 h 576"/>
                <a:gd name="T10" fmla="*/ 96 w 576"/>
                <a:gd name="T11" fmla="*/ 452 h 576"/>
                <a:gd name="T12" fmla="*/ 84 w 576"/>
                <a:gd name="T13" fmla="*/ 465 h 576"/>
                <a:gd name="T14" fmla="*/ 25 w 576"/>
                <a:gd name="T15" fmla="*/ 465 h 576"/>
                <a:gd name="T16" fmla="*/ 10 w 576"/>
                <a:gd name="T17" fmla="*/ 465 h 576"/>
                <a:gd name="T18" fmla="*/ 0 w 576"/>
                <a:gd name="T19" fmla="*/ 465 h 576"/>
                <a:gd name="T20" fmla="*/ 0 w 576"/>
                <a:gd name="T21" fmla="*/ 576 h 576"/>
                <a:gd name="T22" fmla="*/ 576 w 576"/>
                <a:gd name="T23" fmla="*/ 576 h 576"/>
                <a:gd name="T24" fmla="*/ 576 w 576"/>
                <a:gd name="T25" fmla="*/ 0 h 576"/>
                <a:gd name="T26" fmla="*/ 0 w 576"/>
                <a:gd name="T27" fmla="*/ 0 h 576"/>
                <a:gd name="T28" fmla="*/ 551 w 576"/>
                <a:gd name="T29" fmla="*/ 551 h 576"/>
                <a:gd name="T30" fmla="*/ 25 w 576"/>
                <a:gd name="T31" fmla="*/ 551 h 576"/>
                <a:gd name="T32" fmla="*/ 25 w 576"/>
                <a:gd name="T33" fmla="*/ 488 h 576"/>
                <a:gd name="T34" fmla="*/ 84 w 576"/>
                <a:gd name="T35" fmla="*/ 488 h 576"/>
                <a:gd name="T36" fmla="*/ 119 w 576"/>
                <a:gd name="T37" fmla="*/ 452 h 576"/>
                <a:gd name="T38" fmla="*/ 119 w 576"/>
                <a:gd name="T39" fmla="*/ 242 h 576"/>
                <a:gd name="T40" fmla="*/ 25 w 576"/>
                <a:gd name="T41" fmla="*/ 242 h 576"/>
                <a:gd name="T42" fmla="*/ 25 w 576"/>
                <a:gd name="T43" fmla="*/ 25 h 576"/>
                <a:gd name="T44" fmla="*/ 551 w 576"/>
                <a:gd name="T45" fmla="*/ 25 h 576"/>
                <a:gd name="T46" fmla="*/ 551 w 576"/>
                <a:gd name="T4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12" y="266"/>
                    <a:pt x="12" y="266"/>
                    <a:pt x="12" y="266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96" y="452"/>
                    <a:pt x="96" y="452"/>
                    <a:pt x="96" y="452"/>
                  </a:cubicBezTo>
                  <a:cubicBezTo>
                    <a:pt x="96" y="457"/>
                    <a:pt x="92" y="465"/>
                    <a:pt x="84" y="465"/>
                  </a:cubicBezTo>
                  <a:cubicBezTo>
                    <a:pt x="25" y="465"/>
                    <a:pt x="25" y="465"/>
                    <a:pt x="25" y="465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488"/>
                    <a:pt x="25" y="488"/>
                    <a:pt x="25" y="488"/>
                  </a:cubicBezTo>
                  <a:cubicBezTo>
                    <a:pt x="84" y="488"/>
                    <a:pt x="84" y="488"/>
                    <a:pt x="84" y="488"/>
                  </a:cubicBezTo>
                  <a:cubicBezTo>
                    <a:pt x="105" y="488"/>
                    <a:pt x="119" y="470"/>
                    <a:pt x="119" y="45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C957EDC5-A4EA-4AF2-975C-842389D65EA7}"/>
              </a:ext>
            </a:extLst>
          </p:cNvPr>
          <p:cNvSpPr/>
          <p:nvPr/>
        </p:nvSpPr>
        <p:spPr>
          <a:xfrm>
            <a:off x="1469791" y="2117469"/>
            <a:ext cx="4303051" cy="1013674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25ECECA0-AE07-4725-8FF1-0AE937651D1D}"/>
              </a:ext>
            </a:extLst>
          </p:cNvPr>
          <p:cNvSpPr/>
          <p:nvPr/>
        </p:nvSpPr>
        <p:spPr>
          <a:xfrm>
            <a:off x="1446002" y="3265622"/>
            <a:ext cx="4303051" cy="1013673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FDE80969-EB34-4C7D-8A27-AD6887398B0C}"/>
              </a:ext>
            </a:extLst>
          </p:cNvPr>
          <p:cNvSpPr/>
          <p:nvPr/>
        </p:nvSpPr>
        <p:spPr>
          <a:xfrm>
            <a:off x="619049" y="2229210"/>
            <a:ext cx="766379" cy="766379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92377222-9877-4019-BFE0-C914FAAB3CD5}"/>
              </a:ext>
            </a:extLst>
          </p:cNvPr>
          <p:cNvSpPr/>
          <p:nvPr/>
        </p:nvSpPr>
        <p:spPr>
          <a:xfrm>
            <a:off x="1446002" y="4403890"/>
            <a:ext cx="4300332" cy="1015200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Βέλος: Διάσημα 26">
            <a:extLst>
              <a:ext uri="{FF2B5EF4-FFF2-40B4-BE49-F238E27FC236}">
                <a16:creationId xmlns:a16="http://schemas.microsoft.com/office/drawing/2014/main" id="{CDD783E9-36B8-4666-9F82-BDDB5AF2A4E6}"/>
              </a:ext>
            </a:extLst>
          </p:cNvPr>
          <p:cNvSpPr/>
          <p:nvPr/>
        </p:nvSpPr>
        <p:spPr>
          <a:xfrm>
            <a:off x="6083444" y="2947590"/>
            <a:ext cx="482388" cy="112547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56087B-4D18-4582-A3F6-4C7F1309710D}"/>
              </a:ext>
            </a:extLst>
          </p:cNvPr>
          <p:cNvSpPr txBox="1"/>
          <p:nvPr/>
        </p:nvSpPr>
        <p:spPr>
          <a:xfrm>
            <a:off x="1042045" y="1006050"/>
            <a:ext cx="1059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Πράσινη Οικονομία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Ψηφιακός 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Μετ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σμός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Απασχόληση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 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Έρευνα/Καινοτομία – Εξωστρέφεια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68C8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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Τουρισμός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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Αγροδιατροφή 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B5558A-F986-452C-9FFF-42E2D8E51F7F}"/>
              </a:ext>
            </a:extLst>
          </p:cNvPr>
          <p:cNvSpPr txBox="1"/>
          <p:nvPr/>
        </p:nvSpPr>
        <p:spPr>
          <a:xfrm>
            <a:off x="1493818" y="4495991"/>
            <a:ext cx="434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Επιλέξιμες Δαπάνες  </a:t>
            </a:r>
            <a:r>
              <a:rPr kumimoji="0" lang="el-GR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χαρακτήρας αρχικής επένδυσης)  Δαπάνες εντός και εκτός περιφερειακών ενισχύσεων</a:t>
            </a:r>
          </a:p>
        </p:txBody>
      </p:sp>
      <p:sp>
        <p:nvSpPr>
          <p:cNvPr id="35" name="Google Shape;14199;g87a8f27973_0_1028">
            <a:extLst>
              <a:ext uri="{FF2B5EF4-FFF2-40B4-BE49-F238E27FC236}">
                <a16:creationId xmlns:a16="http://schemas.microsoft.com/office/drawing/2014/main" id="{E51B16E7-D154-4C1D-9128-6F48985BC975}"/>
              </a:ext>
            </a:extLst>
          </p:cNvPr>
          <p:cNvSpPr/>
          <p:nvPr/>
        </p:nvSpPr>
        <p:spPr>
          <a:xfrm>
            <a:off x="9518181" y="2500940"/>
            <a:ext cx="1813384" cy="967108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ΥΠΑΝΕΠ, ΥΠΕΣ </a:t>
            </a:r>
            <a:r>
              <a:rPr lang="el-GR" sz="14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(Τομέας Μακεδονίας Θράκης)  </a:t>
            </a: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&amp; Περιφέρειες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366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321578-6BB8-4488-BBEF-6479D0FCCED6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5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09D642EB-8550-48EE-9F18-CCB1CA60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αριθμού διαφάνειας 4">
            <a:extLst>
              <a:ext uri="{FF2B5EF4-FFF2-40B4-BE49-F238E27FC236}">
                <a16:creationId xmlns:a16="http://schemas.microsoft.com/office/drawing/2014/main" id="{81FFD52B-7FB3-44E4-815E-C5BE23083771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1 - Τίτλος">
            <a:extLst>
              <a:ext uri="{FF2B5EF4-FFF2-40B4-BE49-F238E27FC236}">
                <a16:creationId xmlns:a16="http://schemas.microsoft.com/office/drawing/2014/main" id="{6628374F-B367-4D1F-B4B2-452D93B2F9AE}"/>
              </a:ext>
            </a:extLst>
          </p:cNvPr>
          <p:cNvSpPr txBox="1">
            <a:spLocks/>
          </p:cNvSpPr>
          <p:nvPr/>
        </p:nvSpPr>
        <p:spPr>
          <a:xfrm>
            <a:off x="609600" y="142795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Εναλλακτικές Μορφές Τουρισμού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Google Shape;14199;g87a8f27973_0_1028">
            <a:extLst>
              <a:ext uri="{FF2B5EF4-FFF2-40B4-BE49-F238E27FC236}">
                <a16:creationId xmlns:a16="http://schemas.microsoft.com/office/drawing/2014/main" id="{0566F63C-DCFF-4569-AAB0-237D3C94B7FF}"/>
              </a:ext>
            </a:extLst>
          </p:cNvPr>
          <p:cNvSpPr/>
          <p:nvPr/>
        </p:nvSpPr>
        <p:spPr>
          <a:xfrm>
            <a:off x="6941285" y="2722358"/>
            <a:ext cx="2547985" cy="9334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Φορέας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Υπαγωγής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A66261-1F55-4933-ABE6-2774CD5BC5EB}"/>
              </a:ext>
            </a:extLst>
          </p:cNvPr>
          <p:cNvSpPr txBox="1"/>
          <p:nvPr/>
        </p:nvSpPr>
        <p:spPr>
          <a:xfrm>
            <a:off x="1506609" y="2174600"/>
            <a:ext cx="393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Δικαιούχοι: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Όλα τα είδη επιχειρήσεων (Πολύ Μικρές, Μικρές Επιχειρήσεις, Μεσαίες, Μεγάλες)</a:t>
            </a:r>
          </a:p>
        </p:txBody>
      </p:sp>
      <p:pic>
        <p:nvPicPr>
          <p:cNvPr id="11" name="Picture 31" descr="C:\Users\004490\Desktop\Icons MS office files\Issues\Clipboard\Outline\Clipboard-outline_0001_maroon.png">
            <a:extLst>
              <a:ext uri="{FF2B5EF4-FFF2-40B4-BE49-F238E27FC236}">
                <a16:creationId xmlns:a16="http://schemas.microsoft.com/office/drawing/2014/main" id="{ADA09C17-46D7-489E-81D6-878297AC6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94841"/>
            <a:ext cx="760015" cy="7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95549A-CF06-42D8-9F4E-DBD114B2C11D}"/>
              </a:ext>
            </a:extLst>
          </p:cNvPr>
          <p:cNvSpPr txBox="1"/>
          <p:nvPr/>
        </p:nvSpPr>
        <p:spPr>
          <a:xfrm>
            <a:off x="1496201" y="3202535"/>
            <a:ext cx="457289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ym typeface="Wingdings" panose="05000000000000000000" pitchFamily="2" charset="2"/>
              </a:rPr>
              <a:t>Είδη δραστηριοτήτων:</a:t>
            </a:r>
            <a:r>
              <a:rPr lang="el-GR" sz="1600" kern="0" dirty="0">
                <a:sym typeface="Wingdings" panose="05000000000000000000" pitchFamily="2" charset="2"/>
              </a:rPr>
              <a:t> Ε</a:t>
            </a:r>
            <a:r>
              <a:rPr lang="el-GR" sz="1600" kern="0" dirty="0"/>
              <a:t>ναλλακτικές μορφές τουρισμού όπως συνεδριακά κέντρα, γκολφ θεματικός τουρισμός, αγροτουρισμός, </a:t>
            </a:r>
            <a:r>
              <a:rPr lang="el-GR" sz="1600" kern="0" dirty="0" err="1"/>
              <a:t>οινοτουρισμός</a:t>
            </a:r>
            <a:r>
              <a:rPr lang="el-GR" sz="1600" kern="0" dirty="0"/>
              <a:t>, ιατρικός τουρισμός κ.λπ.</a:t>
            </a:r>
            <a:endParaRPr lang="el-GR" sz="1600" u="sng" kern="0" dirty="0"/>
          </a:p>
        </p:txBody>
      </p:sp>
      <p:pic>
        <p:nvPicPr>
          <p:cNvPr id="13" name="Picture 2" descr="Επίπεδη, Σχεδιασμός, Εικονίδιο, Www, Internet, Gui">
            <a:extLst>
              <a:ext uri="{FF2B5EF4-FFF2-40B4-BE49-F238E27FC236}">
                <a16:creationId xmlns:a16="http://schemas.microsoft.com/office/drawing/2014/main" id="{28C24028-B881-48DA-8F9F-4ECC9DFC7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9" y="4484689"/>
            <a:ext cx="766379" cy="7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eople icon ~ TukTuk Design">
            <a:extLst>
              <a:ext uri="{FF2B5EF4-FFF2-40B4-BE49-F238E27FC236}">
                <a16:creationId xmlns:a16="http://schemas.microsoft.com/office/drawing/2014/main" id="{D17B6F55-088D-4E60-85EB-F55E777EE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7594"/>
          <a:stretch/>
        </p:blipFill>
        <p:spPr bwMode="auto">
          <a:xfrm>
            <a:off x="694445" y="2332936"/>
            <a:ext cx="615586" cy="559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4199;g87a8f27973_0_1028">
            <a:extLst>
              <a:ext uri="{FF2B5EF4-FFF2-40B4-BE49-F238E27FC236}">
                <a16:creationId xmlns:a16="http://schemas.microsoft.com/office/drawing/2014/main" id="{84D572CD-C03E-4440-AA41-13575A2F4608}"/>
              </a:ext>
            </a:extLst>
          </p:cNvPr>
          <p:cNvSpPr/>
          <p:nvPr/>
        </p:nvSpPr>
        <p:spPr>
          <a:xfrm>
            <a:off x="6941285" y="3750031"/>
            <a:ext cx="2547985" cy="8316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Αξιολόγηση </a:t>
            </a:r>
            <a:endParaRPr lang="en-US" sz="1600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Google Shape;14199;g87a8f27973_0_1028">
            <a:extLst>
              <a:ext uri="{FF2B5EF4-FFF2-40B4-BE49-F238E27FC236}">
                <a16:creationId xmlns:a16="http://schemas.microsoft.com/office/drawing/2014/main" id="{2139DC90-E2C0-4D28-9EEE-4F73832F2AD5}"/>
              </a:ext>
            </a:extLst>
          </p:cNvPr>
          <p:cNvSpPr/>
          <p:nvPr/>
        </p:nvSpPr>
        <p:spPr>
          <a:xfrm>
            <a:off x="9615856" y="3750030"/>
            <a:ext cx="1813384" cy="825013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Συγκριτική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8" name="Picture 6" descr="Μεγεθυντικό Φακό, Lupe Γυαλί, Γυαλί, Μεγέθυνση">
            <a:extLst>
              <a:ext uri="{FF2B5EF4-FFF2-40B4-BE49-F238E27FC236}">
                <a16:creationId xmlns:a16="http://schemas.microsoft.com/office/drawing/2014/main" id="{E013F75A-E8AE-4CCA-9A98-BF0E84DB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63" y="3859136"/>
            <a:ext cx="593567" cy="5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40">
            <a:extLst>
              <a:ext uri="{FF2B5EF4-FFF2-40B4-BE49-F238E27FC236}">
                <a16:creationId xmlns:a16="http://schemas.microsoft.com/office/drawing/2014/main" id="{33A100B7-AD7F-4469-BF93-88D05AC03E4E}"/>
              </a:ext>
            </a:extLst>
          </p:cNvPr>
          <p:cNvGrpSpPr>
            <a:grpSpLocks noChangeAspect="1"/>
          </p:cNvGrpSpPr>
          <p:nvPr/>
        </p:nvGrpSpPr>
        <p:grpSpPr>
          <a:xfrm>
            <a:off x="7086719" y="3007546"/>
            <a:ext cx="436060" cy="436060"/>
            <a:chOff x="4640263" y="1958975"/>
            <a:chExt cx="123825" cy="122238"/>
          </a:xfrm>
          <a:solidFill>
            <a:schemeClr val="bg1"/>
          </a:solidFill>
          <a:effectLst/>
        </p:grpSpPr>
        <p:sp>
          <p:nvSpPr>
            <p:cNvPr id="20" name="Freeform 150">
              <a:extLst>
                <a:ext uri="{FF2B5EF4-FFF2-40B4-BE49-F238E27FC236}">
                  <a16:creationId xmlns:a16="http://schemas.microsoft.com/office/drawing/2014/main" id="{8F4165FC-ADDD-45A5-9AD0-D4CF01420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600" y="1976438"/>
              <a:ext cx="63500" cy="84138"/>
            </a:xfrm>
            <a:custGeom>
              <a:avLst/>
              <a:gdLst>
                <a:gd name="T0" fmla="*/ 264 w 300"/>
                <a:gd name="T1" fmla="*/ 157 h 398"/>
                <a:gd name="T2" fmla="*/ 197 w 300"/>
                <a:gd name="T3" fmla="*/ 157 h 398"/>
                <a:gd name="T4" fmla="*/ 162 w 300"/>
                <a:gd name="T5" fmla="*/ 119 h 398"/>
                <a:gd name="T6" fmla="*/ 162 w 300"/>
                <a:gd name="T7" fmla="*/ 37 h 398"/>
                <a:gd name="T8" fmla="*/ 126 w 300"/>
                <a:gd name="T9" fmla="*/ 0 h 398"/>
                <a:gd name="T10" fmla="*/ 101 w 300"/>
                <a:gd name="T11" fmla="*/ 0 h 398"/>
                <a:gd name="T12" fmla="*/ 86 w 300"/>
                <a:gd name="T13" fmla="*/ 13 h 398"/>
                <a:gd name="T14" fmla="*/ 86 w 300"/>
                <a:gd name="T15" fmla="*/ 61 h 398"/>
                <a:gd name="T16" fmla="*/ 65 w 300"/>
                <a:gd name="T17" fmla="*/ 128 h 398"/>
                <a:gd name="T18" fmla="*/ 13 w 300"/>
                <a:gd name="T19" fmla="*/ 159 h 398"/>
                <a:gd name="T20" fmla="*/ 0 w 300"/>
                <a:gd name="T21" fmla="*/ 159 h 398"/>
                <a:gd name="T22" fmla="*/ 0 w 300"/>
                <a:gd name="T23" fmla="*/ 370 h 398"/>
                <a:gd name="T24" fmla="*/ 14 w 300"/>
                <a:gd name="T25" fmla="*/ 370 h 398"/>
                <a:gd name="T26" fmla="*/ 83 w 300"/>
                <a:gd name="T27" fmla="*/ 384 h 398"/>
                <a:gd name="T28" fmla="*/ 157 w 300"/>
                <a:gd name="T29" fmla="*/ 398 h 398"/>
                <a:gd name="T30" fmla="*/ 300 w 300"/>
                <a:gd name="T31" fmla="*/ 307 h 398"/>
                <a:gd name="T32" fmla="*/ 300 w 300"/>
                <a:gd name="T33" fmla="*/ 192 h 398"/>
                <a:gd name="T34" fmla="*/ 264 w 300"/>
                <a:gd name="T35" fmla="*/ 157 h 398"/>
                <a:gd name="T36" fmla="*/ 197 w 300"/>
                <a:gd name="T37" fmla="*/ 182 h 398"/>
                <a:gd name="T38" fmla="*/ 264 w 300"/>
                <a:gd name="T39" fmla="*/ 182 h 398"/>
                <a:gd name="T40" fmla="*/ 276 w 300"/>
                <a:gd name="T41" fmla="*/ 192 h 398"/>
                <a:gd name="T42" fmla="*/ 276 w 300"/>
                <a:gd name="T43" fmla="*/ 307 h 398"/>
                <a:gd name="T44" fmla="*/ 247 w 300"/>
                <a:gd name="T45" fmla="*/ 358 h 398"/>
                <a:gd name="T46" fmla="*/ 157 w 300"/>
                <a:gd name="T47" fmla="*/ 373 h 398"/>
                <a:gd name="T48" fmla="*/ 91 w 300"/>
                <a:gd name="T49" fmla="*/ 361 h 398"/>
                <a:gd name="T50" fmla="*/ 87 w 300"/>
                <a:gd name="T51" fmla="*/ 359 h 398"/>
                <a:gd name="T52" fmla="*/ 24 w 300"/>
                <a:gd name="T53" fmla="*/ 345 h 398"/>
                <a:gd name="T54" fmla="*/ 24 w 300"/>
                <a:gd name="T55" fmla="*/ 181 h 398"/>
                <a:gd name="T56" fmla="*/ 84 w 300"/>
                <a:gd name="T57" fmla="*/ 144 h 398"/>
                <a:gd name="T58" fmla="*/ 111 w 300"/>
                <a:gd name="T59" fmla="*/ 61 h 398"/>
                <a:gd name="T60" fmla="*/ 111 w 300"/>
                <a:gd name="T61" fmla="*/ 25 h 398"/>
                <a:gd name="T62" fmla="*/ 126 w 300"/>
                <a:gd name="T63" fmla="*/ 25 h 398"/>
                <a:gd name="T64" fmla="*/ 138 w 300"/>
                <a:gd name="T65" fmla="*/ 37 h 398"/>
                <a:gd name="T66" fmla="*/ 138 w 300"/>
                <a:gd name="T67" fmla="*/ 119 h 398"/>
                <a:gd name="T68" fmla="*/ 197 w 300"/>
                <a:gd name="T69" fmla="*/ 18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398">
                  <a:moveTo>
                    <a:pt x="264" y="157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79" y="157"/>
                    <a:pt x="162" y="139"/>
                    <a:pt x="162" y="119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16"/>
                    <a:pt x="146" y="0"/>
                    <a:pt x="12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3" y="0"/>
                    <a:pt x="86" y="6"/>
                    <a:pt x="86" y="1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85"/>
                    <a:pt x="79" y="109"/>
                    <a:pt x="65" y="128"/>
                  </a:cubicBezTo>
                  <a:cubicBezTo>
                    <a:pt x="51" y="148"/>
                    <a:pt x="33" y="159"/>
                    <a:pt x="13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14" y="370"/>
                    <a:pt x="14" y="370"/>
                    <a:pt x="14" y="370"/>
                  </a:cubicBezTo>
                  <a:cubicBezTo>
                    <a:pt x="44" y="371"/>
                    <a:pt x="64" y="377"/>
                    <a:pt x="83" y="384"/>
                  </a:cubicBezTo>
                  <a:cubicBezTo>
                    <a:pt x="104" y="391"/>
                    <a:pt x="125" y="398"/>
                    <a:pt x="157" y="398"/>
                  </a:cubicBezTo>
                  <a:cubicBezTo>
                    <a:pt x="224" y="398"/>
                    <a:pt x="300" y="387"/>
                    <a:pt x="300" y="307"/>
                  </a:cubicBezTo>
                  <a:cubicBezTo>
                    <a:pt x="300" y="192"/>
                    <a:pt x="300" y="192"/>
                    <a:pt x="300" y="192"/>
                  </a:cubicBezTo>
                  <a:cubicBezTo>
                    <a:pt x="300" y="173"/>
                    <a:pt x="283" y="157"/>
                    <a:pt x="264" y="157"/>
                  </a:cubicBezTo>
                  <a:close/>
                  <a:moveTo>
                    <a:pt x="197" y="182"/>
                  </a:moveTo>
                  <a:cubicBezTo>
                    <a:pt x="264" y="182"/>
                    <a:pt x="264" y="182"/>
                    <a:pt x="264" y="182"/>
                  </a:cubicBezTo>
                  <a:cubicBezTo>
                    <a:pt x="270" y="182"/>
                    <a:pt x="276" y="187"/>
                    <a:pt x="276" y="192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6" y="331"/>
                    <a:pt x="266" y="347"/>
                    <a:pt x="247" y="358"/>
                  </a:cubicBezTo>
                  <a:cubicBezTo>
                    <a:pt x="228" y="368"/>
                    <a:pt x="199" y="373"/>
                    <a:pt x="157" y="373"/>
                  </a:cubicBezTo>
                  <a:cubicBezTo>
                    <a:pt x="129" y="373"/>
                    <a:pt x="112" y="367"/>
                    <a:pt x="91" y="361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70" y="354"/>
                    <a:pt x="50" y="347"/>
                    <a:pt x="24" y="345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47" y="178"/>
                    <a:pt x="68" y="165"/>
                    <a:pt x="84" y="144"/>
                  </a:cubicBezTo>
                  <a:cubicBezTo>
                    <a:pt x="101" y="122"/>
                    <a:pt x="111" y="93"/>
                    <a:pt x="111" y="61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3" y="25"/>
                    <a:pt x="138" y="30"/>
                    <a:pt x="138" y="37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53"/>
                    <a:pt x="166" y="182"/>
                    <a:pt x="197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 151">
              <a:extLst>
                <a:ext uri="{FF2B5EF4-FFF2-40B4-BE49-F238E27FC236}">
                  <a16:creationId xmlns:a16="http://schemas.microsoft.com/office/drawing/2014/main" id="{ADD0BA62-9661-4B8F-9688-7130FB3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3" y="1958975"/>
              <a:ext cx="123825" cy="122238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266 h 576"/>
                <a:gd name="T4" fmla="*/ 12 w 576"/>
                <a:gd name="T5" fmla="*/ 266 h 576"/>
                <a:gd name="T6" fmla="*/ 25 w 576"/>
                <a:gd name="T7" fmla="*/ 266 h 576"/>
                <a:gd name="T8" fmla="*/ 96 w 576"/>
                <a:gd name="T9" fmla="*/ 266 h 576"/>
                <a:gd name="T10" fmla="*/ 96 w 576"/>
                <a:gd name="T11" fmla="*/ 452 h 576"/>
                <a:gd name="T12" fmla="*/ 84 w 576"/>
                <a:gd name="T13" fmla="*/ 465 h 576"/>
                <a:gd name="T14" fmla="*/ 25 w 576"/>
                <a:gd name="T15" fmla="*/ 465 h 576"/>
                <a:gd name="T16" fmla="*/ 10 w 576"/>
                <a:gd name="T17" fmla="*/ 465 h 576"/>
                <a:gd name="T18" fmla="*/ 0 w 576"/>
                <a:gd name="T19" fmla="*/ 465 h 576"/>
                <a:gd name="T20" fmla="*/ 0 w 576"/>
                <a:gd name="T21" fmla="*/ 576 h 576"/>
                <a:gd name="T22" fmla="*/ 576 w 576"/>
                <a:gd name="T23" fmla="*/ 576 h 576"/>
                <a:gd name="T24" fmla="*/ 576 w 576"/>
                <a:gd name="T25" fmla="*/ 0 h 576"/>
                <a:gd name="T26" fmla="*/ 0 w 576"/>
                <a:gd name="T27" fmla="*/ 0 h 576"/>
                <a:gd name="T28" fmla="*/ 551 w 576"/>
                <a:gd name="T29" fmla="*/ 551 h 576"/>
                <a:gd name="T30" fmla="*/ 25 w 576"/>
                <a:gd name="T31" fmla="*/ 551 h 576"/>
                <a:gd name="T32" fmla="*/ 25 w 576"/>
                <a:gd name="T33" fmla="*/ 488 h 576"/>
                <a:gd name="T34" fmla="*/ 84 w 576"/>
                <a:gd name="T35" fmla="*/ 488 h 576"/>
                <a:gd name="T36" fmla="*/ 119 w 576"/>
                <a:gd name="T37" fmla="*/ 452 h 576"/>
                <a:gd name="T38" fmla="*/ 119 w 576"/>
                <a:gd name="T39" fmla="*/ 242 h 576"/>
                <a:gd name="T40" fmla="*/ 25 w 576"/>
                <a:gd name="T41" fmla="*/ 242 h 576"/>
                <a:gd name="T42" fmla="*/ 25 w 576"/>
                <a:gd name="T43" fmla="*/ 25 h 576"/>
                <a:gd name="T44" fmla="*/ 551 w 576"/>
                <a:gd name="T45" fmla="*/ 25 h 576"/>
                <a:gd name="T46" fmla="*/ 551 w 576"/>
                <a:gd name="T4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12" y="266"/>
                    <a:pt x="12" y="266"/>
                    <a:pt x="12" y="266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96" y="452"/>
                    <a:pt x="96" y="452"/>
                    <a:pt x="96" y="452"/>
                  </a:cubicBezTo>
                  <a:cubicBezTo>
                    <a:pt x="96" y="457"/>
                    <a:pt x="92" y="465"/>
                    <a:pt x="84" y="465"/>
                  </a:cubicBezTo>
                  <a:cubicBezTo>
                    <a:pt x="25" y="465"/>
                    <a:pt x="25" y="465"/>
                    <a:pt x="25" y="465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488"/>
                    <a:pt x="25" y="488"/>
                    <a:pt x="25" y="488"/>
                  </a:cubicBezTo>
                  <a:cubicBezTo>
                    <a:pt x="84" y="488"/>
                    <a:pt x="84" y="488"/>
                    <a:pt x="84" y="488"/>
                  </a:cubicBezTo>
                  <a:cubicBezTo>
                    <a:pt x="105" y="488"/>
                    <a:pt x="119" y="470"/>
                    <a:pt x="119" y="45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42750613-F65C-4052-A617-8CEC4070C4CF}"/>
              </a:ext>
            </a:extLst>
          </p:cNvPr>
          <p:cNvSpPr/>
          <p:nvPr/>
        </p:nvSpPr>
        <p:spPr>
          <a:xfrm>
            <a:off x="1469791" y="2087972"/>
            <a:ext cx="4303051" cy="1013674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7FFCF8C-CF5C-4AEF-8620-7B0907F4BB1B}"/>
              </a:ext>
            </a:extLst>
          </p:cNvPr>
          <p:cNvSpPr/>
          <p:nvPr/>
        </p:nvSpPr>
        <p:spPr>
          <a:xfrm>
            <a:off x="1446002" y="3236125"/>
            <a:ext cx="4303051" cy="1013673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ADBDE6FC-6C9A-4302-A0C0-19476996409D}"/>
              </a:ext>
            </a:extLst>
          </p:cNvPr>
          <p:cNvSpPr/>
          <p:nvPr/>
        </p:nvSpPr>
        <p:spPr>
          <a:xfrm>
            <a:off x="619049" y="2199713"/>
            <a:ext cx="766379" cy="766379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829FBD62-C41C-496A-B0E8-7771C6D82D93}"/>
              </a:ext>
            </a:extLst>
          </p:cNvPr>
          <p:cNvSpPr/>
          <p:nvPr/>
        </p:nvSpPr>
        <p:spPr>
          <a:xfrm>
            <a:off x="1446002" y="4374393"/>
            <a:ext cx="4300332" cy="1015200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Βέλος: Διάσημα 26">
            <a:extLst>
              <a:ext uri="{FF2B5EF4-FFF2-40B4-BE49-F238E27FC236}">
                <a16:creationId xmlns:a16="http://schemas.microsoft.com/office/drawing/2014/main" id="{EB7DCF2B-EDA7-434F-8377-F01C138FC574}"/>
              </a:ext>
            </a:extLst>
          </p:cNvPr>
          <p:cNvSpPr/>
          <p:nvPr/>
        </p:nvSpPr>
        <p:spPr>
          <a:xfrm>
            <a:off x="6083444" y="3085242"/>
            <a:ext cx="482388" cy="112547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D3B389-6F1A-4067-9E2A-FC2AB2EBA18E}"/>
              </a:ext>
            </a:extLst>
          </p:cNvPr>
          <p:cNvSpPr txBox="1"/>
          <p:nvPr/>
        </p:nvSpPr>
        <p:spPr>
          <a:xfrm>
            <a:off x="1116588" y="1057053"/>
            <a:ext cx="1059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Πράσινη Οικονομία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Ψηφιακός 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Μετ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σμός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Απασχόληση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 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Έρευνα/Καινοτομία – Εξωστρέφεια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68C8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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Τουρισμός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68C8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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Αγροδιατροφή 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A7C126-7B1F-4EA2-9855-BA7EBFDE87DA}"/>
              </a:ext>
            </a:extLst>
          </p:cNvPr>
          <p:cNvSpPr txBox="1"/>
          <p:nvPr/>
        </p:nvSpPr>
        <p:spPr>
          <a:xfrm>
            <a:off x="1493818" y="4495991"/>
            <a:ext cx="434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Επιλέξιμες Δαπάνες  </a:t>
            </a:r>
            <a:r>
              <a:rPr kumimoji="0" lang="el-GR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χαρακτήρας αρχικής επένδυσης)  Δαπάνες εντός και εκτός περιφερειακών ενισχύσεων</a:t>
            </a:r>
          </a:p>
        </p:txBody>
      </p:sp>
      <p:sp>
        <p:nvSpPr>
          <p:cNvPr id="35" name="Google Shape;14199;g87a8f27973_0_1028">
            <a:extLst>
              <a:ext uri="{FF2B5EF4-FFF2-40B4-BE49-F238E27FC236}">
                <a16:creationId xmlns:a16="http://schemas.microsoft.com/office/drawing/2014/main" id="{5336FB5A-FB28-4CAA-B350-2D8B7AA7235F}"/>
              </a:ext>
            </a:extLst>
          </p:cNvPr>
          <p:cNvSpPr/>
          <p:nvPr/>
        </p:nvSpPr>
        <p:spPr>
          <a:xfrm>
            <a:off x="9606669" y="2742022"/>
            <a:ext cx="1813384" cy="911006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ΥΠΑΝΕΠ, ΥΠΕΣ </a:t>
            </a:r>
            <a:r>
              <a:rPr lang="el-GR" sz="14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(Τομέας Μακεδονίας Θράκης)  </a:t>
            </a: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&amp; Περιφέρειες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146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EEEF84F4-82C7-4691-B107-1ECB40480FF0}"/>
              </a:ext>
            </a:extLst>
          </p:cNvPr>
          <p:cNvSpPr txBox="1">
            <a:spLocks/>
          </p:cNvSpPr>
          <p:nvPr/>
        </p:nvSpPr>
        <p:spPr>
          <a:xfrm>
            <a:off x="707923" y="415191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11. Μεγάλες Επενδύσεις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4C2F12-A42B-4B14-870D-FEAEFF79A669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27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DE13C11E-71AD-4E87-A3A0-620466BA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Θέση αριθμού διαφάνειας 4">
            <a:extLst>
              <a:ext uri="{FF2B5EF4-FFF2-40B4-BE49-F238E27FC236}">
                <a16:creationId xmlns:a16="http://schemas.microsoft.com/office/drawing/2014/main" id="{1EFFCA8D-A140-472D-B23E-A4C51E26A37B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Google Shape;14199;g87a8f27973_0_1028">
            <a:extLst>
              <a:ext uri="{FF2B5EF4-FFF2-40B4-BE49-F238E27FC236}">
                <a16:creationId xmlns:a16="http://schemas.microsoft.com/office/drawing/2014/main" id="{FA113AA0-2250-4B28-8725-8383BD1901B5}"/>
              </a:ext>
            </a:extLst>
          </p:cNvPr>
          <p:cNvSpPr/>
          <p:nvPr/>
        </p:nvSpPr>
        <p:spPr>
          <a:xfrm>
            <a:off x="7044639" y="2688907"/>
            <a:ext cx="2547985" cy="909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Φορέας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Υπαγωγής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A3D32C-E9FC-4B0C-927C-08B76AB60417}"/>
              </a:ext>
            </a:extLst>
          </p:cNvPr>
          <p:cNvSpPr txBox="1"/>
          <p:nvPr/>
        </p:nvSpPr>
        <p:spPr>
          <a:xfrm>
            <a:off x="1711741" y="1886814"/>
            <a:ext cx="4244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Δικαιούχοι: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Όλα τα είδη επιχειρήσεων (Πολύ Μικρές, Μικρές Επιχειρήσεις, Μεσαίες, Μεγάλες) με επένδυση &gt; 15.000.000 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6" name="Picture 31" descr="C:\Users\004490\Desktop\Icons MS office files\Issues\Clipboard\Outline\Clipboard-outline_0001_maroon.png">
            <a:extLst>
              <a:ext uri="{FF2B5EF4-FFF2-40B4-BE49-F238E27FC236}">
                <a16:creationId xmlns:a16="http://schemas.microsoft.com/office/drawing/2014/main" id="{610DE358-310D-4716-995D-923D92A9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6" y="3260275"/>
            <a:ext cx="760015" cy="7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9183BBA-13E4-4A1E-8877-3D66313C9B83}"/>
              </a:ext>
            </a:extLst>
          </p:cNvPr>
          <p:cNvSpPr txBox="1"/>
          <p:nvPr/>
        </p:nvSpPr>
        <p:spPr>
          <a:xfrm>
            <a:off x="1655921" y="3224785"/>
            <a:ext cx="41335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ym typeface="Wingdings" panose="05000000000000000000" pitchFamily="2" charset="2"/>
              </a:rPr>
              <a:t>Είδη δραστηριοτήτων: </a:t>
            </a:r>
            <a:r>
              <a:rPr lang="el-GR" sz="1600" kern="0" dirty="0"/>
              <a:t>Όλες οι προβλεπόμενες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kern="0" dirty="0"/>
              <a:t> εκ του νόμου </a:t>
            </a:r>
            <a:r>
              <a:rPr lang="el-GR" sz="1600" u="sng" kern="0" dirty="0"/>
              <a:t>πλην του πρωτογενή τομέα, της μεταποίησης, του Τουρισμού.</a:t>
            </a:r>
          </a:p>
        </p:txBody>
      </p:sp>
      <p:pic>
        <p:nvPicPr>
          <p:cNvPr id="38" name="Picture 2" descr="Επίπεδη, Σχεδιασμός, Εικονίδιο, Www, Internet, Gui">
            <a:extLst>
              <a:ext uri="{FF2B5EF4-FFF2-40B4-BE49-F238E27FC236}">
                <a16:creationId xmlns:a16="http://schemas.microsoft.com/office/drawing/2014/main" id="{814E1C26-0E17-4A32-9DD0-8615D128D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6" y="4397823"/>
            <a:ext cx="766379" cy="7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People icon ~ TukTuk Design">
            <a:extLst>
              <a:ext uri="{FF2B5EF4-FFF2-40B4-BE49-F238E27FC236}">
                <a16:creationId xmlns:a16="http://schemas.microsoft.com/office/drawing/2014/main" id="{2D8C5D8D-DB9A-47A5-B865-A82DD70E9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7594"/>
          <a:stretch/>
        </p:blipFill>
        <p:spPr bwMode="auto">
          <a:xfrm>
            <a:off x="794360" y="2192922"/>
            <a:ext cx="615586" cy="559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Google Shape;14199;g87a8f27973_0_1028">
            <a:extLst>
              <a:ext uri="{FF2B5EF4-FFF2-40B4-BE49-F238E27FC236}">
                <a16:creationId xmlns:a16="http://schemas.microsoft.com/office/drawing/2014/main" id="{8E353C81-F1A3-4B36-B760-1614D93944A8}"/>
              </a:ext>
            </a:extLst>
          </p:cNvPr>
          <p:cNvSpPr/>
          <p:nvPr/>
        </p:nvSpPr>
        <p:spPr>
          <a:xfrm>
            <a:off x="7044639" y="3701298"/>
            <a:ext cx="2547985" cy="9094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Αξιολόγηση </a:t>
            </a:r>
            <a:endParaRPr lang="en-US" sz="1600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" name="Google Shape;14199;g87a8f27973_0_1028">
            <a:extLst>
              <a:ext uri="{FF2B5EF4-FFF2-40B4-BE49-F238E27FC236}">
                <a16:creationId xmlns:a16="http://schemas.microsoft.com/office/drawing/2014/main" id="{013315E6-61D2-49FB-9F32-9FAF7EE2560E}"/>
              </a:ext>
            </a:extLst>
          </p:cNvPr>
          <p:cNvSpPr/>
          <p:nvPr/>
        </p:nvSpPr>
        <p:spPr>
          <a:xfrm>
            <a:off x="9719210" y="3701297"/>
            <a:ext cx="1598665" cy="909455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Άμεση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3" name="Picture 6" descr="Μεγεθυντικό Φακό, Lupe Γυαλί, Γυαλί, Μεγέθυνση">
            <a:extLst>
              <a:ext uri="{FF2B5EF4-FFF2-40B4-BE49-F238E27FC236}">
                <a16:creationId xmlns:a16="http://schemas.microsoft.com/office/drawing/2014/main" id="{A75F4E44-65F0-4A3C-B0EC-837B14F1A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18" y="3890283"/>
            <a:ext cx="593567" cy="5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0">
            <a:extLst>
              <a:ext uri="{FF2B5EF4-FFF2-40B4-BE49-F238E27FC236}">
                <a16:creationId xmlns:a16="http://schemas.microsoft.com/office/drawing/2014/main" id="{22AC1C82-AE2E-473C-A32B-F003599C2ECE}"/>
              </a:ext>
            </a:extLst>
          </p:cNvPr>
          <p:cNvGrpSpPr>
            <a:grpSpLocks noChangeAspect="1"/>
          </p:cNvGrpSpPr>
          <p:nvPr/>
        </p:nvGrpSpPr>
        <p:grpSpPr>
          <a:xfrm>
            <a:off x="7131081" y="2919485"/>
            <a:ext cx="436060" cy="436060"/>
            <a:chOff x="4640263" y="1958975"/>
            <a:chExt cx="123825" cy="122238"/>
          </a:xfrm>
          <a:solidFill>
            <a:schemeClr val="bg1"/>
          </a:solidFill>
          <a:effectLst/>
        </p:grpSpPr>
        <p:sp>
          <p:nvSpPr>
            <p:cNvPr id="45" name="Freeform 150">
              <a:extLst>
                <a:ext uri="{FF2B5EF4-FFF2-40B4-BE49-F238E27FC236}">
                  <a16:creationId xmlns:a16="http://schemas.microsoft.com/office/drawing/2014/main" id="{CF2FECF6-CFFB-49EE-822A-F6C4C706DA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600" y="1976438"/>
              <a:ext cx="63500" cy="84138"/>
            </a:xfrm>
            <a:custGeom>
              <a:avLst/>
              <a:gdLst>
                <a:gd name="T0" fmla="*/ 264 w 300"/>
                <a:gd name="T1" fmla="*/ 157 h 398"/>
                <a:gd name="T2" fmla="*/ 197 w 300"/>
                <a:gd name="T3" fmla="*/ 157 h 398"/>
                <a:gd name="T4" fmla="*/ 162 w 300"/>
                <a:gd name="T5" fmla="*/ 119 h 398"/>
                <a:gd name="T6" fmla="*/ 162 w 300"/>
                <a:gd name="T7" fmla="*/ 37 h 398"/>
                <a:gd name="T8" fmla="*/ 126 w 300"/>
                <a:gd name="T9" fmla="*/ 0 h 398"/>
                <a:gd name="T10" fmla="*/ 101 w 300"/>
                <a:gd name="T11" fmla="*/ 0 h 398"/>
                <a:gd name="T12" fmla="*/ 86 w 300"/>
                <a:gd name="T13" fmla="*/ 13 h 398"/>
                <a:gd name="T14" fmla="*/ 86 w 300"/>
                <a:gd name="T15" fmla="*/ 61 h 398"/>
                <a:gd name="T16" fmla="*/ 65 w 300"/>
                <a:gd name="T17" fmla="*/ 128 h 398"/>
                <a:gd name="T18" fmla="*/ 13 w 300"/>
                <a:gd name="T19" fmla="*/ 159 h 398"/>
                <a:gd name="T20" fmla="*/ 0 w 300"/>
                <a:gd name="T21" fmla="*/ 159 h 398"/>
                <a:gd name="T22" fmla="*/ 0 w 300"/>
                <a:gd name="T23" fmla="*/ 370 h 398"/>
                <a:gd name="T24" fmla="*/ 14 w 300"/>
                <a:gd name="T25" fmla="*/ 370 h 398"/>
                <a:gd name="T26" fmla="*/ 83 w 300"/>
                <a:gd name="T27" fmla="*/ 384 h 398"/>
                <a:gd name="T28" fmla="*/ 157 w 300"/>
                <a:gd name="T29" fmla="*/ 398 h 398"/>
                <a:gd name="T30" fmla="*/ 300 w 300"/>
                <a:gd name="T31" fmla="*/ 307 h 398"/>
                <a:gd name="T32" fmla="*/ 300 w 300"/>
                <a:gd name="T33" fmla="*/ 192 h 398"/>
                <a:gd name="T34" fmla="*/ 264 w 300"/>
                <a:gd name="T35" fmla="*/ 157 h 398"/>
                <a:gd name="T36" fmla="*/ 197 w 300"/>
                <a:gd name="T37" fmla="*/ 182 h 398"/>
                <a:gd name="T38" fmla="*/ 264 w 300"/>
                <a:gd name="T39" fmla="*/ 182 h 398"/>
                <a:gd name="T40" fmla="*/ 276 w 300"/>
                <a:gd name="T41" fmla="*/ 192 h 398"/>
                <a:gd name="T42" fmla="*/ 276 w 300"/>
                <a:gd name="T43" fmla="*/ 307 h 398"/>
                <a:gd name="T44" fmla="*/ 247 w 300"/>
                <a:gd name="T45" fmla="*/ 358 h 398"/>
                <a:gd name="T46" fmla="*/ 157 w 300"/>
                <a:gd name="T47" fmla="*/ 373 h 398"/>
                <a:gd name="T48" fmla="*/ 91 w 300"/>
                <a:gd name="T49" fmla="*/ 361 h 398"/>
                <a:gd name="T50" fmla="*/ 87 w 300"/>
                <a:gd name="T51" fmla="*/ 359 h 398"/>
                <a:gd name="T52" fmla="*/ 24 w 300"/>
                <a:gd name="T53" fmla="*/ 345 h 398"/>
                <a:gd name="T54" fmla="*/ 24 w 300"/>
                <a:gd name="T55" fmla="*/ 181 h 398"/>
                <a:gd name="T56" fmla="*/ 84 w 300"/>
                <a:gd name="T57" fmla="*/ 144 h 398"/>
                <a:gd name="T58" fmla="*/ 111 w 300"/>
                <a:gd name="T59" fmla="*/ 61 h 398"/>
                <a:gd name="T60" fmla="*/ 111 w 300"/>
                <a:gd name="T61" fmla="*/ 25 h 398"/>
                <a:gd name="T62" fmla="*/ 126 w 300"/>
                <a:gd name="T63" fmla="*/ 25 h 398"/>
                <a:gd name="T64" fmla="*/ 138 w 300"/>
                <a:gd name="T65" fmla="*/ 37 h 398"/>
                <a:gd name="T66" fmla="*/ 138 w 300"/>
                <a:gd name="T67" fmla="*/ 119 h 398"/>
                <a:gd name="T68" fmla="*/ 197 w 300"/>
                <a:gd name="T69" fmla="*/ 18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398">
                  <a:moveTo>
                    <a:pt x="264" y="157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79" y="157"/>
                    <a:pt x="162" y="139"/>
                    <a:pt x="162" y="119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16"/>
                    <a:pt x="146" y="0"/>
                    <a:pt x="12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3" y="0"/>
                    <a:pt x="86" y="6"/>
                    <a:pt x="86" y="1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85"/>
                    <a:pt x="79" y="109"/>
                    <a:pt x="65" y="128"/>
                  </a:cubicBezTo>
                  <a:cubicBezTo>
                    <a:pt x="51" y="148"/>
                    <a:pt x="33" y="159"/>
                    <a:pt x="13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14" y="370"/>
                    <a:pt x="14" y="370"/>
                    <a:pt x="14" y="370"/>
                  </a:cubicBezTo>
                  <a:cubicBezTo>
                    <a:pt x="44" y="371"/>
                    <a:pt x="64" y="377"/>
                    <a:pt x="83" y="384"/>
                  </a:cubicBezTo>
                  <a:cubicBezTo>
                    <a:pt x="104" y="391"/>
                    <a:pt x="125" y="398"/>
                    <a:pt x="157" y="398"/>
                  </a:cubicBezTo>
                  <a:cubicBezTo>
                    <a:pt x="224" y="398"/>
                    <a:pt x="300" y="387"/>
                    <a:pt x="300" y="307"/>
                  </a:cubicBezTo>
                  <a:cubicBezTo>
                    <a:pt x="300" y="192"/>
                    <a:pt x="300" y="192"/>
                    <a:pt x="300" y="192"/>
                  </a:cubicBezTo>
                  <a:cubicBezTo>
                    <a:pt x="300" y="173"/>
                    <a:pt x="283" y="157"/>
                    <a:pt x="264" y="157"/>
                  </a:cubicBezTo>
                  <a:close/>
                  <a:moveTo>
                    <a:pt x="197" y="182"/>
                  </a:moveTo>
                  <a:cubicBezTo>
                    <a:pt x="264" y="182"/>
                    <a:pt x="264" y="182"/>
                    <a:pt x="264" y="182"/>
                  </a:cubicBezTo>
                  <a:cubicBezTo>
                    <a:pt x="270" y="182"/>
                    <a:pt x="276" y="187"/>
                    <a:pt x="276" y="192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6" y="331"/>
                    <a:pt x="266" y="347"/>
                    <a:pt x="247" y="358"/>
                  </a:cubicBezTo>
                  <a:cubicBezTo>
                    <a:pt x="228" y="368"/>
                    <a:pt x="199" y="373"/>
                    <a:pt x="157" y="373"/>
                  </a:cubicBezTo>
                  <a:cubicBezTo>
                    <a:pt x="129" y="373"/>
                    <a:pt x="112" y="367"/>
                    <a:pt x="91" y="361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70" y="354"/>
                    <a:pt x="50" y="347"/>
                    <a:pt x="24" y="345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47" y="178"/>
                    <a:pt x="68" y="165"/>
                    <a:pt x="84" y="144"/>
                  </a:cubicBezTo>
                  <a:cubicBezTo>
                    <a:pt x="101" y="122"/>
                    <a:pt x="111" y="93"/>
                    <a:pt x="111" y="61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3" y="25"/>
                    <a:pt x="138" y="30"/>
                    <a:pt x="138" y="37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53"/>
                    <a:pt x="166" y="182"/>
                    <a:pt x="197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" name="Freeform 151">
              <a:extLst>
                <a:ext uri="{FF2B5EF4-FFF2-40B4-BE49-F238E27FC236}">
                  <a16:creationId xmlns:a16="http://schemas.microsoft.com/office/drawing/2014/main" id="{A254F1FD-B61F-430E-88E8-0DFD71FE51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3" y="1958975"/>
              <a:ext cx="123825" cy="122238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266 h 576"/>
                <a:gd name="T4" fmla="*/ 12 w 576"/>
                <a:gd name="T5" fmla="*/ 266 h 576"/>
                <a:gd name="T6" fmla="*/ 25 w 576"/>
                <a:gd name="T7" fmla="*/ 266 h 576"/>
                <a:gd name="T8" fmla="*/ 96 w 576"/>
                <a:gd name="T9" fmla="*/ 266 h 576"/>
                <a:gd name="T10" fmla="*/ 96 w 576"/>
                <a:gd name="T11" fmla="*/ 452 h 576"/>
                <a:gd name="T12" fmla="*/ 84 w 576"/>
                <a:gd name="T13" fmla="*/ 465 h 576"/>
                <a:gd name="T14" fmla="*/ 25 w 576"/>
                <a:gd name="T15" fmla="*/ 465 h 576"/>
                <a:gd name="T16" fmla="*/ 10 w 576"/>
                <a:gd name="T17" fmla="*/ 465 h 576"/>
                <a:gd name="T18" fmla="*/ 0 w 576"/>
                <a:gd name="T19" fmla="*/ 465 h 576"/>
                <a:gd name="T20" fmla="*/ 0 w 576"/>
                <a:gd name="T21" fmla="*/ 576 h 576"/>
                <a:gd name="T22" fmla="*/ 576 w 576"/>
                <a:gd name="T23" fmla="*/ 576 h 576"/>
                <a:gd name="T24" fmla="*/ 576 w 576"/>
                <a:gd name="T25" fmla="*/ 0 h 576"/>
                <a:gd name="T26" fmla="*/ 0 w 576"/>
                <a:gd name="T27" fmla="*/ 0 h 576"/>
                <a:gd name="T28" fmla="*/ 551 w 576"/>
                <a:gd name="T29" fmla="*/ 551 h 576"/>
                <a:gd name="T30" fmla="*/ 25 w 576"/>
                <a:gd name="T31" fmla="*/ 551 h 576"/>
                <a:gd name="T32" fmla="*/ 25 w 576"/>
                <a:gd name="T33" fmla="*/ 488 h 576"/>
                <a:gd name="T34" fmla="*/ 84 w 576"/>
                <a:gd name="T35" fmla="*/ 488 h 576"/>
                <a:gd name="T36" fmla="*/ 119 w 576"/>
                <a:gd name="T37" fmla="*/ 452 h 576"/>
                <a:gd name="T38" fmla="*/ 119 w 576"/>
                <a:gd name="T39" fmla="*/ 242 h 576"/>
                <a:gd name="T40" fmla="*/ 25 w 576"/>
                <a:gd name="T41" fmla="*/ 242 h 576"/>
                <a:gd name="T42" fmla="*/ 25 w 576"/>
                <a:gd name="T43" fmla="*/ 25 h 576"/>
                <a:gd name="T44" fmla="*/ 551 w 576"/>
                <a:gd name="T45" fmla="*/ 25 h 576"/>
                <a:gd name="T46" fmla="*/ 551 w 576"/>
                <a:gd name="T4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12" y="266"/>
                    <a:pt x="12" y="266"/>
                    <a:pt x="12" y="266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96" y="452"/>
                    <a:pt x="96" y="452"/>
                    <a:pt x="96" y="452"/>
                  </a:cubicBezTo>
                  <a:cubicBezTo>
                    <a:pt x="96" y="457"/>
                    <a:pt x="92" y="465"/>
                    <a:pt x="84" y="465"/>
                  </a:cubicBezTo>
                  <a:cubicBezTo>
                    <a:pt x="25" y="465"/>
                    <a:pt x="25" y="465"/>
                    <a:pt x="25" y="465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488"/>
                    <a:pt x="25" y="488"/>
                    <a:pt x="25" y="488"/>
                  </a:cubicBezTo>
                  <a:cubicBezTo>
                    <a:pt x="84" y="488"/>
                    <a:pt x="84" y="488"/>
                    <a:pt x="84" y="488"/>
                  </a:cubicBezTo>
                  <a:cubicBezTo>
                    <a:pt x="105" y="488"/>
                    <a:pt x="119" y="470"/>
                    <a:pt x="119" y="45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47" name="Ορθογώνιο: Στρογγύλεμα γωνιών 46">
            <a:extLst>
              <a:ext uri="{FF2B5EF4-FFF2-40B4-BE49-F238E27FC236}">
                <a16:creationId xmlns:a16="http://schemas.microsoft.com/office/drawing/2014/main" id="{9176C69F-D027-41EA-B54D-C411ACEB154F}"/>
              </a:ext>
            </a:extLst>
          </p:cNvPr>
          <p:cNvSpPr/>
          <p:nvPr/>
        </p:nvSpPr>
        <p:spPr>
          <a:xfrm>
            <a:off x="1632658" y="1911125"/>
            <a:ext cx="4236758" cy="1015200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Ορθογώνιο: Στρογγύλεμα γωνιών 47">
            <a:extLst>
              <a:ext uri="{FF2B5EF4-FFF2-40B4-BE49-F238E27FC236}">
                <a16:creationId xmlns:a16="http://schemas.microsoft.com/office/drawing/2014/main" id="{DF3789BE-5239-4D6F-A50B-E46454720A0A}"/>
              </a:ext>
            </a:extLst>
          </p:cNvPr>
          <p:cNvSpPr/>
          <p:nvPr/>
        </p:nvSpPr>
        <p:spPr>
          <a:xfrm>
            <a:off x="1632658" y="3097985"/>
            <a:ext cx="4263485" cy="1015200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Ορθογώνιο: Στρογγύλεμα γωνιών 48">
            <a:extLst>
              <a:ext uri="{FF2B5EF4-FFF2-40B4-BE49-F238E27FC236}">
                <a16:creationId xmlns:a16="http://schemas.microsoft.com/office/drawing/2014/main" id="{C01F6A4D-D396-4F2F-B914-2EF1D11A1BA1}"/>
              </a:ext>
            </a:extLst>
          </p:cNvPr>
          <p:cNvSpPr/>
          <p:nvPr/>
        </p:nvSpPr>
        <p:spPr>
          <a:xfrm>
            <a:off x="7044639" y="3945222"/>
            <a:ext cx="4303052" cy="1143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Οβάλ 49">
            <a:extLst>
              <a:ext uri="{FF2B5EF4-FFF2-40B4-BE49-F238E27FC236}">
                <a16:creationId xmlns:a16="http://schemas.microsoft.com/office/drawing/2014/main" id="{8CA316F3-F8DE-4269-A889-B5B867086137}"/>
              </a:ext>
            </a:extLst>
          </p:cNvPr>
          <p:cNvSpPr/>
          <p:nvPr/>
        </p:nvSpPr>
        <p:spPr>
          <a:xfrm>
            <a:off x="751147" y="2028706"/>
            <a:ext cx="766379" cy="766379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Ορθογώνιο: Στρογγύλεμα γωνιών 50">
            <a:extLst>
              <a:ext uri="{FF2B5EF4-FFF2-40B4-BE49-F238E27FC236}">
                <a16:creationId xmlns:a16="http://schemas.microsoft.com/office/drawing/2014/main" id="{A92A9FFA-8F7C-4BC4-823F-8427BEA53BD2}"/>
              </a:ext>
            </a:extLst>
          </p:cNvPr>
          <p:cNvSpPr/>
          <p:nvPr/>
        </p:nvSpPr>
        <p:spPr>
          <a:xfrm>
            <a:off x="1632659" y="4240595"/>
            <a:ext cx="4263486" cy="1015200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Βέλος: Διάσημα 51">
            <a:extLst>
              <a:ext uri="{FF2B5EF4-FFF2-40B4-BE49-F238E27FC236}">
                <a16:creationId xmlns:a16="http://schemas.microsoft.com/office/drawing/2014/main" id="{CEF6435E-11FF-4B8D-8CCC-43C9AAB92ED5}"/>
              </a:ext>
            </a:extLst>
          </p:cNvPr>
          <p:cNvSpPr/>
          <p:nvPr/>
        </p:nvSpPr>
        <p:spPr>
          <a:xfrm>
            <a:off x="6152679" y="3109440"/>
            <a:ext cx="482388" cy="909455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52CB84-79CA-4AF4-BDFD-5AEDD3228527}"/>
              </a:ext>
            </a:extLst>
          </p:cNvPr>
          <p:cNvSpPr txBox="1"/>
          <p:nvPr/>
        </p:nvSpPr>
        <p:spPr>
          <a:xfrm>
            <a:off x="1134335" y="973894"/>
            <a:ext cx="1059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Πράσινη Οικονομία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Ψηφιακός 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Μετ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σμός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Απασχόληση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 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Έρευνα/Καινοτομία – Εξωστρέφεια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Τουρισμός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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Αγροδιατροφή 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3" name="Google Shape;14199;g87a8f27973_0_1028">
            <a:extLst>
              <a:ext uri="{FF2B5EF4-FFF2-40B4-BE49-F238E27FC236}">
                <a16:creationId xmlns:a16="http://schemas.microsoft.com/office/drawing/2014/main" id="{7FC2D4F8-BBCD-4D31-97C7-B8D68AD23D1A}"/>
              </a:ext>
            </a:extLst>
          </p:cNvPr>
          <p:cNvSpPr/>
          <p:nvPr/>
        </p:nvSpPr>
        <p:spPr>
          <a:xfrm>
            <a:off x="9719210" y="2688908"/>
            <a:ext cx="1598664" cy="888670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Υπουργείο Ανάπτυξης &amp; Επενδύσεων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770BF9-141B-4C68-A964-6B795EC44C4E}"/>
              </a:ext>
            </a:extLst>
          </p:cNvPr>
          <p:cNvSpPr txBox="1"/>
          <p:nvPr/>
        </p:nvSpPr>
        <p:spPr>
          <a:xfrm>
            <a:off x="1711741" y="4346676"/>
            <a:ext cx="434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Επιλέξιμες Δαπάνες  </a:t>
            </a:r>
            <a:r>
              <a:rPr kumimoji="0" lang="el-GR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χαρακτήρας αρχικής επένδυσης)  Δαπάνες εντός και εκτός περιφερειακών ενισχύσεων</a:t>
            </a:r>
          </a:p>
        </p:txBody>
      </p:sp>
    </p:spTree>
    <p:extLst>
      <p:ext uri="{BB962C8B-B14F-4D97-AF65-F5344CB8AC3E}">
        <p14:creationId xmlns:p14="http://schemas.microsoft.com/office/powerpoint/2010/main" val="331724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A47FFDD7-ACDB-44FE-885C-1DEB3F7950DA}"/>
              </a:ext>
            </a:extLst>
          </p:cNvPr>
          <p:cNvSpPr txBox="1">
            <a:spLocks/>
          </p:cNvSpPr>
          <p:nvPr/>
        </p:nvSpPr>
        <p:spPr>
          <a:xfrm>
            <a:off x="609600" y="142795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12. Ευρωπαϊκές Αλυσίδες Αξίας</a:t>
            </a:r>
          </a:p>
        </p:txBody>
      </p:sp>
      <p:sp>
        <p:nvSpPr>
          <p:cNvPr id="5" name="Google Shape;14199;g87a8f27973_0_1028">
            <a:extLst>
              <a:ext uri="{FF2B5EF4-FFF2-40B4-BE49-F238E27FC236}">
                <a16:creationId xmlns:a16="http://schemas.microsoft.com/office/drawing/2014/main" id="{D99B39C9-5E96-4162-9C95-3C781A841BC3}"/>
              </a:ext>
            </a:extLst>
          </p:cNvPr>
          <p:cNvSpPr/>
          <p:nvPr/>
        </p:nvSpPr>
        <p:spPr>
          <a:xfrm>
            <a:off x="6941285" y="2651300"/>
            <a:ext cx="2547985" cy="8958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Φορέας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Υπαγωγής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3A3DA-0B48-4C63-A6AA-D0C020EF7276}"/>
              </a:ext>
            </a:extLst>
          </p:cNvPr>
          <p:cNvSpPr txBox="1"/>
          <p:nvPr/>
        </p:nvSpPr>
        <p:spPr>
          <a:xfrm>
            <a:off x="1560873" y="1917151"/>
            <a:ext cx="393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Δικαιούχοι: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Όλα τα είδη επιχειρήσεων</a:t>
            </a:r>
          </a:p>
        </p:txBody>
      </p:sp>
      <p:pic>
        <p:nvPicPr>
          <p:cNvPr id="8" name="Picture 31" descr="C:\Users\004490\Desktop\Icons MS office files\Issues\Clipboard\Outline\Clipboard-outline_0001_maroon.png">
            <a:extLst>
              <a:ext uri="{FF2B5EF4-FFF2-40B4-BE49-F238E27FC236}">
                <a16:creationId xmlns:a16="http://schemas.microsoft.com/office/drawing/2014/main" id="{2666A293-3C91-4D33-A535-174BB1D5B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4" y="3137392"/>
            <a:ext cx="760015" cy="7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D57C11-0D08-4EC1-AE6B-56C5FAD1B176}"/>
              </a:ext>
            </a:extLst>
          </p:cNvPr>
          <p:cNvSpPr txBox="1"/>
          <p:nvPr/>
        </p:nvSpPr>
        <p:spPr>
          <a:xfrm>
            <a:off x="1500266" y="2986692"/>
            <a:ext cx="45728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ym typeface="Wingdings" panose="05000000000000000000" pitchFamily="2" charset="2"/>
              </a:rPr>
              <a:t>Είδη δραστηριοτήτων: </a:t>
            </a:r>
            <a:r>
              <a:rPr lang="el-GR" sz="1600" kern="0" dirty="0">
                <a:sym typeface="Wingdings" panose="05000000000000000000" pitchFamily="2" charset="2"/>
              </a:rPr>
              <a:t>Αφορά σε όλα τα είδη δραστηριοτήτων που εμπίπτουν στα πεδία των  ευρωπαϊκών στρατηγικών αλυσίδων αξίας</a:t>
            </a:r>
            <a:endParaRPr lang="el-GR" sz="1600" u="sng" strike="sngStrike" kern="0" dirty="0">
              <a:solidFill>
                <a:srgbClr val="FF0000"/>
              </a:solidFill>
            </a:endParaRPr>
          </a:p>
        </p:txBody>
      </p:sp>
      <p:pic>
        <p:nvPicPr>
          <p:cNvPr id="10" name="Picture 2" descr="Επίπεδη, Σχεδιασμός, Εικονίδιο, Www, Internet, Gui">
            <a:extLst>
              <a:ext uri="{FF2B5EF4-FFF2-40B4-BE49-F238E27FC236}">
                <a16:creationId xmlns:a16="http://schemas.microsoft.com/office/drawing/2014/main" id="{509C8BF6-BC69-4253-94AE-351D2178B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2" y="4554984"/>
            <a:ext cx="766379" cy="7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eople icon ~ TukTuk Design">
            <a:extLst>
              <a:ext uri="{FF2B5EF4-FFF2-40B4-BE49-F238E27FC236}">
                <a16:creationId xmlns:a16="http://schemas.microsoft.com/office/drawing/2014/main" id="{636C8EF9-A76C-4B39-B454-899889D01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7594"/>
          <a:stretch/>
        </p:blipFill>
        <p:spPr bwMode="auto">
          <a:xfrm>
            <a:off x="748709" y="2075487"/>
            <a:ext cx="615586" cy="559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4199;g87a8f27973_0_1028">
            <a:extLst>
              <a:ext uri="{FF2B5EF4-FFF2-40B4-BE49-F238E27FC236}">
                <a16:creationId xmlns:a16="http://schemas.microsoft.com/office/drawing/2014/main" id="{5E23F6A0-0C40-43E1-9737-585DF3E93681}"/>
              </a:ext>
            </a:extLst>
          </p:cNvPr>
          <p:cNvSpPr/>
          <p:nvPr/>
        </p:nvSpPr>
        <p:spPr>
          <a:xfrm>
            <a:off x="6941285" y="3661015"/>
            <a:ext cx="2547985" cy="8316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Αξιολόγηση </a:t>
            </a:r>
            <a:endParaRPr lang="en-US" sz="1600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Google Shape;14199;g87a8f27973_0_1028">
            <a:extLst>
              <a:ext uri="{FF2B5EF4-FFF2-40B4-BE49-F238E27FC236}">
                <a16:creationId xmlns:a16="http://schemas.microsoft.com/office/drawing/2014/main" id="{33746FC1-2EB0-465A-8C81-51A30E94BBFC}"/>
              </a:ext>
            </a:extLst>
          </p:cNvPr>
          <p:cNvSpPr/>
          <p:nvPr/>
        </p:nvSpPr>
        <p:spPr>
          <a:xfrm>
            <a:off x="9615856" y="3661014"/>
            <a:ext cx="1598665" cy="825013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Άμεση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5" name="Picture 6" descr="Μεγεθυντικό Φακό, Lupe Γυαλί, Γυαλί, Μεγέθυνση">
            <a:extLst>
              <a:ext uri="{FF2B5EF4-FFF2-40B4-BE49-F238E27FC236}">
                <a16:creationId xmlns:a16="http://schemas.microsoft.com/office/drawing/2014/main" id="{7D74598A-1DF1-4D44-92A9-7CAFDBF0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63" y="3770120"/>
            <a:ext cx="593567" cy="5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0">
            <a:extLst>
              <a:ext uri="{FF2B5EF4-FFF2-40B4-BE49-F238E27FC236}">
                <a16:creationId xmlns:a16="http://schemas.microsoft.com/office/drawing/2014/main" id="{50FBA899-3195-46E1-B9E2-DFE2E0C94D6F}"/>
              </a:ext>
            </a:extLst>
          </p:cNvPr>
          <p:cNvGrpSpPr>
            <a:grpSpLocks noChangeAspect="1"/>
          </p:cNvGrpSpPr>
          <p:nvPr/>
        </p:nvGrpSpPr>
        <p:grpSpPr>
          <a:xfrm>
            <a:off x="7086719" y="2879202"/>
            <a:ext cx="436060" cy="436060"/>
            <a:chOff x="4640263" y="1958975"/>
            <a:chExt cx="123825" cy="122238"/>
          </a:xfrm>
          <a:solidFill>
            <a:schemeClr val="bg1"/>
          </a:solidFill>
          <a:effectLst/>
        </p:grpSpPr>
        <p:sp>
          <p:nvSpPr>
            <p:cNvPr id="17" name="Freeform 150">
              <a:extLst>
                <a:ext uri="{FF2B5EF4-FFF2-40B4-BE49-F238E27FC236}">
                  <a16:creationId xmlns:a16="http://schemas.microsoft.com/office/drawing/2014/main" id="{AA7B29AB-4D6E-480E-A4D3-70BA492F3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600" y="1976438"/>
              <a:ext cx="63500" cy="84138"/>
            </a:xfrm>
            <a:custGeom>
              <a:avLst/>
              <a:gdLst>
                <a:gd name="T0" fmla="*/ 264 w 300"/>
                <a:gd name="T1" fmla="*/ 157 h 398"/>
                <a:gd name="T2" fmla="*/ 197 w 300"/>
                <a:gd name="T3" fmla="*/ 157 h 398"/>
                <a:gd name="T4" fmla="*/ 162 w 300"/>
                <a:gd name="T5" fmla="*/ 119 h 398"/>
                <a:gd name="T6" fmla="*/ 162 w 300"/>
                <a:gd name="T7" fmla="*/ 37 h 398"/>
                <a:gd name="T8" fmla="*/ 126 w 300"/>
                <a:gd name="T9" fmla="*/ 0 h 398"/>
                <a:gd name="T10" fmla="*/ 101 w 300"/>
                <a:gd name="T11" fmla="*/ 0 h 398"/>
                <a:gd name="T12" fmla="*/ 86 w 300"/>
                <a:gd name="T13" fmla="*/ 13 h 398"/>
                <a:gd name="T14" fmla="*/ 86 w 300"/>
                <a:gd name="T15" fmla="*/ 61 h 398"/>
                <a:gd name="T16" fmla="*/ 65 w 300"/>
                <a:gd name="T17" fmla="*/ 128 h 398"/>
                <a:gd name="T18" fmla="*/ 13 w 300"/>
                <a:gd name="T19" fmla="*/ 159 h 398"/>
                <a:gd name="T20" fmla="*/ 0 w 300"/>
                <a:gd name="T21" fmla="*/ 159 h 398"/>
                <a:gd name="T22" fmla="*/ 0 w 300"/>
                <a:gd name="T23" fmla="*/ 370 h 398"/>
                <a:gd name="T24" fmla="*/ 14 w 300"/>
                <a:gd name="T25" fmla="*/ 370 h 398"/>
                <a:gd name="T26" fmla="*/ 83 w 300"/>
                <a:gd name="T27" fmla="*/ 384 h 398"/>
                <a:gd name="T28" fmla="*/ 157 w 300"/>
                <a:gd name="T29" fmla="*/ 398 h 398"/>
                <a:gd name="T30" fmla="*/ 300 w 300"/>
                <a:gd name="T31" fmla="*/ 307 h 398"/>
                <a:gd name="T32" fmla="*/ 300 w 300"/>
                <a:gd name="T33" fmla="*/ 192 h 398"/>
                <a:gd name="T34" fmla="*/ 264 w 300"/>
                <a:gd name="T35" fmla="*/ 157 h 398"/>
                <a:gd name="T36" fmla="*/ 197 w 300"/>
                <a:gd name="T37" fmla="*/ 182 h 398"/>
                <a:gd name="T38" fmla="*/ 264 w 300"/>
                <a:gd name="T39" fmla="*/ 182 h 398"/>
                <a:gd name="T40" fmla="*/ 276 w 300"/>
                <a:gd name="T41" fmla="*/ 192 h 398"/>
                <a:gd name="T42" fmla="*/ 276 w 300"/>
                <a:gd name="T43" fmla="*/ 307 h 398"/>
                <a:gd name="T44" fmla="*/ 247 w 300"/>
                <a:gd name="T45" fmla="*/ 358 h 398"/>
                <a:gd name="T46" fmla="*/ 157 w 300"/>
                <a:gd name="T47" fmla="*/ 373 h 398"/>
                <a:gd name="T48" fmla="*/ 91 w 300"/>
                <a:gd name="T49" fmla="*/ 361 h 398"/>
                <a:gd name="T50" fmla="*/ 87 w 300"/>
                <a:gd name="T51" fmla="*/ 359 h 398"/>
                <a:gd name="T52" fmla="*/ 24 w 300"/>
                <a:gd name="T53" fmla="*/ 345 h 398"/>
                <a:gd name="T54" fmla="*/ 24 w 300"/>
                <a:gd name="T55" fmla="*/ 181 h 398"/>
                <a:gd name="T56" fmla="*/ 84 w 300"/>
                <a:gd name="T57" fmla="*/ 144 h 398"/>
                <a:gd name="T58" fmla="*/ 111 w 300"/>
                <a:gd name="T59" fmla="*/ 61 h 398"/>
                <a:gd name="T60" fmla="*/ 111 w 300"/>
                <a:gd name="T61" fmla="*/ 25 h 398"/>
                <a:gd name="T62" fmla="*/ 126 w 300"/>
                <a:gd name="T63" fmla="*/ 25 h 398"/>
                <a:gd name="T64" fmla="*/ 138 w 300"/>
                <a:gd name="T65" fmla="*/ 37 h 398"/>
                <a:gd name="T66" fmla="*/ 138 w 300"/>
                <a:gd name="T67" fmla="*/ 119 h 398"/>
                <a:gd name="T68" fmla="*/ 197 w 300"/>
                <a:gd name="T69" fmla="*/ 18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398">
                  <a:moveTo>
                    <a:pt x="264" y="157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79" y="157"/>
                    <a:pt x="162" y="139"/>
                    <a:pt x="162" y="119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16"/>
                    <a:pt x="146" y="0"/>
                    <a:pt x="12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3" y="0"/>
                    <a:pt x="86" y="6"/>
                    <a:pt x="86" y="1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85"/>
                    <a:pt x="79" y="109"/>
                    <a:pt x="65" y="128"/>
                  </a:cubicBezTo>
                  <a:cubicBezTo>
                    <a:pt x="51" y="148"/>
                    <a:pt x="33" y="159"/>
                    <a:pt x="13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14" y="370"/>
                    <a:pt x="14" y="370"/>
                    <a:pt x="14" y="370"/>
                  </a:cubicBezTo>
                  <a:cubicBezTo>
                    <a:pt x="44" y="371"/>
                    <a:pt x="64" y="377"/>
                    <a:pt x="83" y="384"/>
                  </a:cubicBezTo>
                  <a:cubicBezTo>
                    <a:pt x="104" y="391"/>
                    <a:pt x="125" y="398"/>
                    <a:pt x="157" y="398"/>
                  </a:cubicBezTo>
                  <a:cubicBezTo>
                    <a:pt x="224" y="398"/>
                    <a:pt x="300" y="387"/>
                    <a:pt x="300" y="307"/>
                  </a:cubicBezTo>
                  <a:cubicBezTo>
                    <a:pt x="300" y="192"/>
                    <a:pt x="300" y="192"/>
                    <a:pt x="300" y="192"/>
                  </a:cubicBezTo>
                  <a:cubicBezTo>
                    <a:pt x="300" y="173"/>
                    <a:pt x="283" y="157"/>
                    <a:pt x="264" y="157"/>
                  </a:cubicBezTo>
                  <a:close/>
                  <a:moveTo>
                    <a:pt x="197" y="182"/>
                  </a:moveTo>
                  <a:cubicBezTo>
                    <a:pt x="264" y="182"/>
                    <a:pt x="264" y="182"/>
                    <a:pt x="264" y="182"/>
                  </a:cubicBezTo>
                  <a:cubicBezTo>
                    <a:pt x="270" y="182"/>
                    <a:pt x="276" y="187"/>
                    <a:pt x="276" y="192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6" y="331"/>
                    <a:pt x="266" y="347"/>
                    <a:pt x="247" y="358"/>
                  </a:cubicBezTo>
                  <a:cubicBezTo>
                    <a:pt x="228" y="368"/>
                    <a:pt x="199" y="373"/>
                    <a:pt x="157" y="373"/>
                  </a:cubicBezTo>
                  <a:cubicBezTo>
                    <a:pt x="129" y="373"/>
                    <a:pt x="112" y="367"/>
                    <a:pt x="91" y="361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70" y="354"/>
                    <a:pt x="50" y="347"/>
                    <a:pt x="24" y="345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47" y="178"/>
                    <a:pt x="68" y="165"/>
                    <a:pt x="84" y="144"/>
                  </a:cubicBezTo>
                  <a:cubicBezTo>
                    <a:pt x="101" y="122"/>
                    <a:pt x="111" y="93"/>
                    <a:pt x="111" y="61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3" y="25"/>
                    <a:pt x="138" y="30"/>
                    <a:pt x="138" y="37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53"/>
                    <a:pt x="166" y="182"/>
                    <a:pt x="197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Freeform 151">
              <a:extLst>
                <a:ext uri="{FF2B5EF4-FFF2-40B4-BE49-F238E27FC236}">
                  <a16:creationId xmlns:a16="http://schemas.microsoft.com/office/drawing/2014/main" id="{E016302A-7818-4AB6-9819-E805D8942B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3" y="1958975"/>
              <a:ext cx="123825" cy="122238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266 h 576"/>
                <a:gd name="T4" fmla="*/ 12 w 576"/>
                <a:gd name="T5" fmla="*/ 266 h 576"/>
                <a:gd name="T6" fmla="*/ 25 w 576"/>
                <a:gd name="T7" fmla="*/ 266 h 576"/>
                <a:gd name="T8" fmla="*/ 96 w 576"/>
                <a:gd name="T9" fmla="*/ 266 h 576"/>
                <a:gd name="T10" fmla="*/ 96 w 576"/>
                <a:gd name="T11" fmla="*/ 452 h 576"/>
                <a:gd name="T12" fmla="*/ 84 w 576"/>
                <a:gd name="T13" fmla="*/ 465 h 576"/>
                <a:gd name="T14" fmla="*/ 25 w 576"/>
                <a:gd name="T15" fmla="*/ 465 h 576"/>
                <a:gd name="T16" fmla="*/ 10 w 576"/>
                <a:gd name="T17" fmla="*/ 465 h 576"/>
                <a:gd name="T18" fmla="*/ 0 w 576"/>
                <a:gd name="T19" fmla="*/ 465 h 576"/>
                <a:gd name="T20" fmla="*/ 0 w 576"/>
                <a:gd name="T21" fmla="*/ 576 h 576"/>
                <a:gd name="T22" fmla="*/ 576 w 576"/>
                <a:gd name="T23" fmla="*/ 576 h 576"/>
                <a:gd name="T24" fmla="*/ 576 w 576"/>
                <a:gd name="T25" fmla="*/ 0 h 576"/>
                <a:gd name="T26" fmla="*/ 0 w 576"/>
                <a:gd name="T27" fmla="*/ 0 h 576"/>
                <a:gd name="T28" fmla="*/ 551 w 576"/>
                <a:gd name="T29" fmla="*/ 551 h 576"/>
                <a:gd name="T30" fmla="*/ 25 w 576"/>
                <a:gd name="T31" fmla="*/ 551 h 576"/>
                <a:gd name="T32" fmla="*/ 25 w 576"/>
                <a:gd name="T33" fmla="*/ 488 h 576"/>
                <a:gd name="T34" fmla="*/ 84 w 576"/>
                <a:gd name="T35" fmla="*/ 488 h 576"/>
                <a:gd name="T36" fmla="*/ 119 w 576"/>
                <a:gd name="T37" fmla="*/ 452 h 576"/>
                <a:gd name="T38" fmla="*/ 119 w 576"/>
                <a:gd name="T39" fmla="*/ 242 h 576"/>
                <a:gd name="T40" fmla="*/ 25 w 576"/>
                <a:gd name="T41" fmla="*/ 242 h 576"/>
                <a:gd name="T42" fmla="*/ 25 w 576"/>
                <a:gd name="T43" fmla="*/ 25 h 576"/>
                <a:gd name="T44" fmla="*/ 551 w 576"/>
                <a:gd name="T45" fmla="*/ 25 h 576"/>
                <a:gd name="T46" fmla="*/ 551 w 576"/>
                <a:gd name="T4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12" y="266"/>
                    <a:pt x="12" y="266"/>
                    <a:pt x="12" y="266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96" y="452"/>
                    <a:pt x="96" y="452"/>
                    <a:pt x="96" y="452"/>
                  </a:cubicBezTo>
                  <a:cubicBezTo>
                    <a:pt x="96" y="457"/>
                    <a:pt x="92" y="465"/>
                    <a:pt x="84" y="465"/>
                  </a:cubicBezTo>
                  <a:cubicBezTo>
                    <a:pt x="25" y="465"/>
                    <a:pt x="25" y="465"/>
                    <a:pt x="25" y="465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488"/>
                    <a:pt x="25" y="488"/>
                    <a:pt x="25" y="488"/>
                  </a:cubicBezTo>
                  <a:cubicBezTo>
                    <a:pt x="84" y="488"/>
                    <a:pt x="84" y="488"/>
                    <a:pt x="84" y="488"/>
                  </a:cubicBezTo>
                  <a:cubicBezTo>
                    <a:pt x="105" y="488"/>
                    <a:pt x="119" y="470"/>
                    <a:pt x="119" y="45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8BF80F5A-62B7-4A50-9863-4C9189BBB63E}"/>
              </a:ext>
            </a:extLst>
          </p:cNvPr>
          <p:cNvSpPr/>
          <p:nvPr/>
        </p:nvSpPr>
        <p:spPr>
          <a:xfrm>
            <a:off x="1524055" y="1830523"/>
            <a:ext cx="4303051" cy="1013674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16E01D21-EB3C-4668-8525-F653BF38B2BE}"/>
              </a:ext>
            </a:extLst>
          </p:cNvPr>
          <p:cNvSpPr/>
          <p:nvPr/>
        </p:nvSpPr>
        <p:spPr>
          <a:xfrm>
            <a:off x="1500266" y="2978676"/>
            <a:ext cx="4303051" cy="1013673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07384DC1-D07B-49F9-9B17-020CEE566617}"/>
              </a:ext>
            </a:extLst>
          </p:cNvPr>
          <p:cNvSpPr/>
          <p:nvPr/>
        </p:nvSpPr>
        <p:spPr>
          <a:xfrm>
            <a:off x="673313" y="1942264"/>
            <a:ext cx="766379" cy="766379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688AE5B4-4836-41C5-B35E-69B65E0414CC}"/>
              </a:ext>
            </a:extLst>
          </p:cNvPr>
          <p:cNvSpPr/>
          <p:nvPr/>
        </p:nvSpPr>
        <p:spPr>
          <a:xfrm>
            <a:off x="1500266" y="4116943"/>
            <a:ext cx="4300332" cy="1569659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Βέλος: Διάσημα 23">
            <a:extLst>
              <a:ext uri="{FF2B5EF4-FFF2-40B4-BE49-F238E27FC236}">
                <a16:creationId xmlns:a16="http://schemas.microsoft.com/office/drawing/2014/main" id="{9B885C05-DF7E-4CF2-85B1-40A513CD94E4}"/>
              </a:ext>
            </a:extLst>
          </p:cNvPr>
          <p:cNvSpPr/>
          <p:nvPr/>
        </p:nvSpPr>
        <p:spPr>
          <a:xfrm>
            <a:off x="6083444" y="3085242"/>
            <a:ext cx="482388" cy="112547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DAC0C8-6952-4A2B-9354-E693D76C799F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29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F8B302E2-13C2-45A2-B79B-DF055547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Θέση αριθμού διαφάνειας 4">
            <a:extLst>
              <a:ext uri="{FF2B5EF4-FFF2-40B4-BE49-F238E27FC236}">
                <a16:creationId xmlns:a16="http://schemas.microsoft.com/office/drawing/2014/main" id="{4CE6FF17-3FBE-4F82-A8B4-185F6BD4386C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5F70AC-CE80-4AFE-A20F-E67F37EDB79D}"/>
              </a:ext>
            </a:extLst>
          </p:cNvPr>
          <p:cNvSpPr txBox="1"/>
          <p:nvPr/>
        </p:nvSpPr>
        <p:spPr>
          <a:xfrm>
            <a:off x="1073841" y="1009447"/>
            <a:ext cx="1059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Πράσινη Οικονομία 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68C8C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Ψηφιακός 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Μετ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σμός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Απασχόληση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 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Έρευνα/Καινοτομία – Εξωστρέφεια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68C8C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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Τουρισμός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68C8C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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Αγροδιατροφή 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01B3AA-7AC7-4B42-9A73-FFB7C41F1130}"/>
              </a:ext>
            </a:extLst>
          </p:cNvPr>
          <p:cNvSpPr txBox="1"/>
          <p:nvPr/>
        </p:nvSpPr>
        <p:spPr>
          <a:xfrm>
            <a:off x="1560873" y="4101759"/>
            <a:ext cx="4341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Επιλέξιμες Δαπάνες </a:t>
            </a:r>
            <a:r>
              <a:rPr kumimoji="0" lang="el-GR" sz="16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l-GR" sz="1600" u="sng" kern="0" dirty="0">
                <a:solidFill>
                  <a:prstClr val="black"/>
                </a:solidFill>
              </a:rPr>
              <a:t>χαρακτήρας </a:t>
            </a:r>
            <a:r>
              <a:rPr kumimoji="0" lang="el-GR" sz="16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αρχικής επένδυσης) </a:t>
            </a: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Δ</a:t>
            </a:r>
            <a:r>
              <a:rPr kumimoji="0" lang="el-G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απάνες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 εντός και ε</a:t>
            </a:r>
            <a:r>
              <a:rPr lang="el-GR" sz="1600" kern="0" dirty="0" err="1">
                <a:solidFill>
                  <a:prstClr val="black"/>
                </a:solidFill>
                <a:sym typeface="Wingdings" panose="05000000000000000000" pitchFamily="2" charset="2"/>
              </a:rPr>
              <a:t>κτός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περιφερειακώ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ν ενισχύσεων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olidFill>
                  <a:prstClr val="black"/>
                </a:solidFill>
                <a:sym typeface="Wingdings" panose="05000000000000000000" pitchFamily="2" charset="2"/>
              </a:rPr>
              <a:t>Επιλέξιμες Δαπάνες</a:t>
            </a:r>
            <a:r>
              <a:rPr lang="el-GR" sz="1600" u="sng" kern="0" dirty="0">
                <a:solidFill>
                  <a:prstClr val="black"/>
                </a:solidFill>
                <a:sym typeface="Wingdings" panose="05000000000000000000" pitchFamily="2" charset="2"/>
              </a:rPr>
              <a:t> (χωρίς το χαρακτήρα αρχικής επένδυση) 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 Δαπάνες εκτός περιφερειακών ενισχύσεων (αυτόνομα)</a:t>
            </a:r>
          </a:p>
        </p:txBody>
      </p:sp>
      <p:sp>
        <p:nvSpPr>
          <p:cNvPr id="33" name="Google Shape;14199;g87a8f27973_0_1028">
            <a:extLst>
              <a:ext uri="{FF2B5EF4-FFF2-40B4-BE49-F238E27FC236}">
                <a16:creationId xmlns:a16="http://schemas.microsoft.com/office/drawing/2014/main" id="{D18DB2C2-8B17-4559-A799-9226CE67FD8B}"/>
              </a:ext>
            </a:extLst>
          </p:cNvPr>
          <p:cNvSpPr/>
          <p:nvPr/>
        </p:nvSpPr>
        <p:spPr>
          <a:xfrm>
            <a:off x="9606669" y="2651300"/>
            <a:ext cx="1598664" cy="888670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Υπουργείο Ανάπτυξης &amp; Επενδύσεων </a:t>
            </a:r>
          </a:p>
        </p:txBody>
      </p:sp>
    </p:spTree>
    <p:extLst>
      <p:ext uri="{BB962C8B-B14F-4D97-AF65-F5344CB8AC3E}">
        <p14:creationId xmlns:p14="http://schemas.microsoft.com/office/powerpoint/2010/main" val="2140810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Θέση αριθμού διαφάνειας 4">
            <a:extLst>
              <a:ext uri="{FF2B5EF4-FFF2-40B4-BE49-F238E27FC236}">
                <a16:creationId xmlns:a16="http://schemas.microsoft.com/office/drawing/2014/main" id="{A6E98368-D0C7-4D2F-9571-D91E1706F21E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DCD1C0-20DE-41AE-BE02-298FDE09296D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32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FDE3DF36-F0A4-4616-A755-2E00F795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1 - Τίτλος">
            <a:extLst>
              <a:ext uri="{FF2B5EF4-FFF2-40B4-BE49-F238E27FC236}">
                <a16:creationId xmlns:a16="http://schemas.microsoft.com/office/drawing/2014/main" id="{796784C1-443D-4A28-8A1E-E65A91895832}"/>
              </a:ext>
            </a:extLst>
          </p:cNvPr>
          <p:cNvSpPr txBox="1">
            <a:spLocks/>
          </p:cNvSpPr>
          <p:nvPr/>
        </p:nvSpPr>
        <p:spPr>
          <a:xfrm>
            <a:off x="609600" y="258085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13. Επιχειρηματικότητα 360</a:t>
            </a:r>
            <a:r>
              <a:rPr kumimoji="0" lang="el-GR" sz="2400" b="1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5" name="Google Shape;14199;g87a8f27973_0_1028">
            <a:extLst>
              <a:ext uri="{FF2B5EF4-FFF2-40B4-BE49-F238E27FC236}">
                <a16:creationId xmlns:a16="http://schemas.microsoft.com/office/drawing/2014/main" id="{612F1013-4BA3-4DD7-9AFA-84EF3A95F2D0}"/>
              </a:ext>
            </a:extLst>
          </p:cNvPr>
          <p:cNvSpPr/>
          <p:nvPr/>
        </p:nvSpPr>
        <p:spPr>
          <a:xfrm>
            <a:off x="6906988" y="2557030"/>
            <a:ext cx="2547985" cy="9110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Φορέας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Υπαγωγής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F12508-4020-42EF-B8A4-63E412E00A8A}"/>
              </a:ext>
            </a:extLst>
          </p:cNvPr>
          <p:cNvSpPr txBox="1"/>
          <p:nvPr/>
        </p:nvSpPr>
        <p:spPr>
          <a:xfrm>
            <a:off x="1472312" y="2135270"/>
            <a:ext cx="393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Δικαιούχοι: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Όλα τα είδη επιχειρήσεων (Πολύ Μικρές, Μικρές Επιχειρήσεις, Μεσαίες, Μεγάλες)</a:t>
            </a:r>
          </a:p>
        </p:txBody>
      </p:sp>
      <p:pic>
        <p:nvPicPr>
          <p:cNvPr id="59" name="Picture 31" descr="C:\Users\004490\Desktop\Icons MS office files\Issues\Clipboard\Outline\Clipboard-outline_0001_maroon.png">
            <a:extLst>
              <a:ext uri="{FF2B5EF4-FFF2-40B4-BE49-F238E27FC236}">
                <a16:creationId xmlns:a16="http://schemas.microsoft.com/office/drawing/2014/main" id="{868952B8-F2D1-4868-A7D3-F2105116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3" y="3355511"/>
            <a:ext cx="760015" cy="7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4DC4D51-FD4A-4A11-90E4-E2F724CEFD46}"/>
              </a:ext>
            </a:extLst>
          </p:cNvPr>
          <p:cNvSpPr txBox="1"/>
          <p:nvPr/>
        </p:nvSpPr>
        <p:spPr>
          <a:xfrm>
            <a:off x="1472312" y="3186911"/>
            <a:ext cx="413358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ym typeface="Wingdings" panose="05000000000000000000" pitchFamily="2" charset="2"/>
              </a:rPr>
              <a:t>Είδη δραστηριοτήτων: </a:t>
            </a:r>
            <a:r>
              <a:rPr lang="el-GR" sz="1600" kern="0" dirty="0"/>
              <a:t>Όλες οι προβλεπόμενες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kern="0" dirty="0"/>
              <a:t> εκ του νόμου </a:t>
            </a:r>
            <a:r>
              <a:rPr lang="el-GR" sz="1600" u="sng" kern="0" dirty="0"/>
              <a:t>πλην της </a:t>
            </a:r>
            <a:r>
              <a:rPr lang="el-GR" sz="1600" u="sng" kern="0" dirty="0" err="1"/>
              <a:t>αγροδιατροφής</a:t>
            </a:r>
            <a:r>
              <a:rPr lang="el-GR" sz="1600" u="sng" kern="0" dirty="0"/>
              <a:t> - πρωτογενής τομέας, της μεταποίησης, του τουρισμού.</a:t>
            </a:r>
          </a:p>
        </p:txBody>
      </p:sp>
      <p:pic>
        <p:nvPicPr>
          <p:cNvPr id="61" name="Picture 2" descr="Επίπεδη, Σχεδιασμός, Εικονίδιο, Www, Internet, Gui">
            <a:extLst>
              <a:ext uri="{FF2B5EF4-FFF2-40B4-BE49-F238E27FC236}">
                <a16:creationId xmlns:a16="http://schemas.microsoft.com/office/drawing/2014/main" id="{6D6FA26D-F709-4D99-A7FF-C9849063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2" y="4445359"/>
            <a:ext cx="766379" cy="7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People icon ~ TukTuk Design">
            <a:extLst>
              <a:ext uri="{FF2B5EF4-FFF2-40B4-BE49-F238E27FC236}">
                <a16:creationId xmlns:a16="http://schemas.microsoft.com/office/drawing/2014/main" id="{7D10B353-727E-4CD1-BDA0-6A6C8AC54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7594"/>
          <a:stretch/>
        </p:blipFill>
        <p:spPr bwMode="auto">
          <a:xfrm>
            <a:off x="660148" y="2293606"/>
            <a:ext cx="615586" cy="559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Google Shape;14199;g87a8f27973_0_1028">
            <a:extLst>
              <a:ext uri="{FF2B5EF4-FFF2-40B4-BE49-F238E27FC236}">
                <a16:creationId xmlns:a16="http://schemas.microsoft.com/office/drawing/2014/main" id="{E3B58A47-05B3-4C08-A287-5E8B263A889D}"/>
              </a:ext>
            </a:extLst>
          </p:cNvPr>
          <p:cNvSpPr/>
          <p:nvPr/>
        </p:nvSpPr>
        <p:spPr>
          <a:xfrm>
            <a:off x="6906988" y="3581925"/>
            <a:ext cx="2547985" cy="831604"/>
          </a:xfrm>
          <a:prstGeom prst="rect">
            <a:avLst/>
          </a:prstGeom>
          <a:solidFill>
            <a:srgbClr val="EFC2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Αξιολόγηση </a:t>
            </a:r>
            <a:endParaRPr lang="en-US" sz="1600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5" name="Google Shape;14199;g87a8f27973_0_1028">
            <a:extLst>
              <a:ext uri="{FF2B5EF4-FFF2-40B4-BE49-F238E27FC236}">
                <a16:creationId xmlns:a16="http://schemas.microsoft.com/office/drawing/2014/main" id="{F0215A07-7125-41FA-9897-A17B97A8AA2A}"/>
              </a:ext>
            </a:extLst>
          </p:cNvPr>
          <p:cNvSpPr/>
          <p:nvPr/>
        </p:nvSpPr>
        <p:spPr>
          <a:xfrm>
            <a:off x="9581559" y="3581924"/>
            <a:ext cx="1813384" cy="825013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Συγκριτική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66" name="Picture 6" descr="Μεγεθυντικό Φακό, Lupe Γυαλί, Γυαλί, Μεγέθυνση">
            <a:extLst>
              <a:ext uri="{FF2B5EF4-FFF2-40B4-BE49-F238E27FC236}">
                <a16:creationId xmlns:a16="http://schemas.microsoft.com/office/drawing/2014/main" id="{0F12D653-CC9F-400F-BD9B-661798824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66" y="3691030"/>
            <a:ext cx="593567" cy="5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40">
            <a:extLst>
              <a:ext uri="{FF2B5EF4-FFF2-40B4-BE49-F238E27FC236}">
                <a16:creationId xmlns:a16="http://schemas.microsoft.com/office/drawing/2014/main" id="{66A41E8C-E0D7-4BE1-A1CE-CAE4BD0CB942}"/>
              </a:ext>
            </a:extLst>
          </p:cNvPr>
          <p:cNvGrpSpPr>
            <a:grpSpLocks noChangeAspect="1"/>
          </p:cNvGrpSpPr>
          <p:nvPr/>
        </p:nvGrpSpPr>
        <p:grpSpPr>
          <a:xfrm>
            <a:off x="7052422" y="2800112"/>
            <a:ext cx="436060" cy="436060"/>
            <a:chOff x="4640263" y="1958975"/>
            <a:chExt cx="123825" cy="122238"/>
          </a:xfrm>
          <a:solidFill>
            <a:schemeClr val="bg1"/>
          </a:solidFill>
          <a:effectLst/>
        </p:grpSpPr>
        <p:sp>
          <p:nvSpPr>
            <p:cNvPr id="68" name="Freeform 150">
              <a:extLst>
                <a:ext uri="{FF2B5EF4-FFF2-40B4-BE49-F238E27FC236}">
                  <a16:creationId xmlns:a16="http://schemas.microsoft.com/office/drawing/2014/main" id="{28207A26-0548-4376-8CD9-72B336A93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600" y="1976438"/>
              <a:ext cx="63500" cy="84138"/>
            </a:xfrm>
            <a:custGeom>
              <a:avLst/>
              <a:gdLst>
                <a:gd name="T0" fmla="*/ 264 w 300"/>
                <a:gd name="T1" fmla="*/ 157 h 398"/>
                <a:gd name="T2" fmla="*/ 197 w 300"/>
                <a:gd name="T3" fmla="*/ 157 h 398"/>
                <a:gd name="T4" fmla="*/ 162 w 300"/>
                <a:gd name="T5" fmla="*/ 119 h 398"/>
                <a:gd name="T6" fmla="*/ 162 w 300"/>
                <a:gd name="T7" fmla="*/ 37 h 398"/>
                <a:gd name="T8" fmla="*/ 126 w 300"/>
                <a:gd name="T9" fmla="*/ 0 h 398"/>
                <a:gd name="T10" fmla="*/ 101 w 300"/>
                <a:gd name="T11" fmla="*/ 0 h 398"/>
                <a:gd name="T12" fmla="*/ 86 w 300"/>
                <a:gd name="T13" fmla="*/ 13 h 398"/>
                <a:gd name="T14" fmla="*/ 86 w 300"/>
                <a:gd name="T15" fmla="*/ 61 h 398"/>
                <a:gd name="T16" fmla="*/ 65 w 300"/>
                <a:gd name="T17" fmla="*/ 128 h 398"/>
                <a:gd name="T18" fmla="*/ 13 w 300"/>
                <a:gd name="T19" fmla="*/ 159 h 398"/>
                <a:gd name="T20" fmla="*/ 0 w 300"/>
                <a:gd name="T21" fmla="*/ 159 h 398"/>
                <a:gd name="T22" fmla="*/ 0 w 300"/>
                <a:gd name="T23" fmla="*/ 370 h 398"/>
                <a:gd name="T24" fmla="*/ 14 w 300"/>
                <a:gd name="T25" fmla="*/ 370 h 398"/>
                <a:gd name="T26" fmla="*/ 83 w 300"/>
                <a:gd name="T27" fmla="*/ 384 h 398"/>
                <a:gd name="T28" fmla="*/ 157 w 300"/>
                <a:gd name="T29" fmla="*/ 398 h 398"/>
                <a:gd name="T30" fmla="*/ 300 w 300"/>
                <a:gd name="T31" fmla="*/ 307 h 398"/>
                <a:gd name="T32" fmla="*/ 300 w 300"/>
                <a:gd name="T33" fmla="*/ 192 h 398"/>
                <a:gd name="T34" fmla="*/ 264 w 300"/>
                <a:gd name="T35" fmla="*/ 157 h 398"/>
                <a:gd name="T36" fmla="*/ 197 w 300"/>
                <a:gd name="T37" fmla="*/ 182 h 398"/>
                <a:gd name="T38" fmla="*/ 264 w 300"/>
                <a:gd name="T39" fmla="*/ 182 h 398"/>
                <a:gd name="T40" fmla="*/ 276 w 300"/>
                <a:gd name="T41" fmla="*/ 192 h 398"/>
                <a:gd name="T42" fmla="*/ 276 w 300"/>
                <a:gd name="T43" fmla="*/ 307 h 398"/>
                <a:gd name="T44" fmla="*/ 247 w 300"/>
                <a:gd name="T45" fmla="*/ 358 h 398"/>
                <a:gd name="T46" fmla="*/ 157 w 300"/>
                <a:gd name="T47" fmla="*/ 373 h 398"/>
                <a:gd name="T48" fmla="*/ 91 w 300"/>
                <a:gd name="T49" fmla="*/ 361 h 398"/>
                <a:gd name="T50" fmla="*/ 87 w 300"/>
                <a:gd name="T51" fmla="*/ 359 h 398"/>
                <a:gd name="T52" fmla="*/ 24 w 300"/>
                <a:gd name="T53" fmla="*/ 345 h 398"/>
                <a:gd name="T54" fmla="*/ 24 w 300"/>
                <a:gd name="T55" fmla="*/ 181 h 398"/>
                <a:gd name="T56" fmla="*/ 84 w 300"/>
                <a:gd name="T57" fmla="*/ 144 h 398"/>
                <a:gd name="T58" fmla="*/ 111 w 300"/>
                <a:gd name="T59" fmla="*/ 61 h 398"/>
                <a:gd name="T60" fmla="*/ 111 w 300"/>
                <a:gd name="T61" fmla="*/ 25 h 398"/>
                <a:gd name="T62" fmla="*/ 126 w 300"/>
                <a:gd name="T63" fmla="*/ 25 h 398"/>
                <a:gd name="T64" fmla="*/ 138 w 300"/>
                <a:gd name="T65" fmla="*/ 37 h 398"/>
                <a:gd name="T66" fmla="*/ 138 w 300"/>
                <a:gd name="T67" fmla="*/ 119 h 398"/>
                <a:gd name="T68" fmla="*/ 197 w 300"/>
                <a:gd name="T69" fmla="*/ 18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398">
                  <a:moveTo>
                    <a:pt x="264" y="157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79" y="157"/>
                    <a:pt x="162" y="139"/>
                    <a:pt x="162" y="119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16"/>
                    <a:pt x="146" y="0"/>
                    <a:pt x="12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3" y="0"/>
                    <a:pt x="86" y="6"/>
                    <a:pt x="86" y="1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85"/>
                    <a:pt x="79" y="109"/>
                    <a:pt x="65" y="128"/>
                  </a:cubicBezTo>
                  <a:cubicBezTo>
                    <a:pt x="51" y="148"/>
                    <a:pt x="33" y="159"/>
                    <a:pt x="13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14" y="370"/>
                    <a:pt x="14" y="370"/>
                    <a:pt x="14" y="370"/>
                  </a:cubicBezTo>
                  <a:cubicBezTo>
                    <a:pt x="44" y="371"/>
                    <a:pt x="64" y="377"/>
                    <a:pt x="83" y="384"/>
                  </a:cubicBezTo>
                  <a:cubicBezTo>
                    <a:pt x="104" y="391"/>
                    <a:pt x="125" y="398"/>
                    <a:pt x="157" y="398"/>
                  </a:cubicBezTo>
                  <a:cubicBezTo>
                    <a:pt x="224" y="398"/>
                    <a:pt x="300" y="387"/>
                    <a:pt x="300" y="307"/>
                  </a:cubicBezTo>
                  <a:cubicBezTo>
                    <a:pt x="300" y="192"/>
                    <a:pt x="300" y="192"/>
                    <a:pt x="300" y="192"/>
                  </a:cubicBezTo>
                  <a:cubicBezTo>
                    <a:pt x="300" y="173"/>
                    <a:pt x="283" y="157"/>
                    <a:pt x="264" y="157"/>
                  </a:cubicBezTo>
                  <a:close/>
                  <a:moveTo>
                    <a:pt x="197" y="182"/>
                  </a:moveTo>
                  <a:cubicBezTo>
                    <a:pt x="264" y="182"/>
                    <a:pt x="264" y="182"/>
                    <a:pt x="264" y="182"/>
                  </a:cubicBezTo>
                  <a:cubicBezTo>
                    <a:pt x="270" y="182"/>
                    <a:pt x="276" y="187"/>
                    <a:pt x="276" y="192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6" y="331"/>
                    <a:pt x="266" y="347"/>
                    <a:pt x="247" y="358"/>
                  </a:cubicBezTo>
                  <a:cubicBezTo>
                    <a:pt x="228" y="368"/>
                    <a:pt x="199" y="373"/>
                    <a:pt x="157" y="373"/>
                  </a:cubicBezTo>
                  <a:cubicBezTo>
                    <a:pt x="129" y="373"/>
                    <a:pt x="112" y="367"/>
                    <a:pt x="91" y="361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70" y="354"/>
                    <a:pt x="50" y="347"/>
                    <a:pt x="24" y="345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47" y="178"/>
                    <a:pt x="68" y="165"/>
                    <a:pt x="84" y="144"/>
                  </a:cubicBezTo>
                  <a:cubicBezTo>
                    <a:pt x="101" y="122"/>
                    <a:pt x="111" y="93"/>
                    <a:pt x="111" y="61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3" y="25"/>
                    <a:pt x="138" y="30"/>
                    <a:pt x="138" y="37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53"/>
                    <a:pt x="166" y="182"/>
                    <a:pt x="197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9" name="Freeform 151">
              <a:extLst>
                <a:ext uri="{FF2B5EF4-FFF2-40B4-BE49-F238E27FC236}">
                  <a16:creationId xmlns:a16="http://schemas.microsoft.com/office/drawing/2014/main" id="{811AA533-84C3-433E-A67C-F7A8A10B3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3" y="1958975"/>
              <a:ext cx="123825" cy="122238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266 h 576"/>
                <a:gd name="T4" fmla="*/ 12 w 576"/>
                <a:gd name="T5" fmla="*/ 266 h 576"/>
                <a:gd name="T6" fmla="*/ 25 w 576"/>
                <a:gd name="T7" fmla="*/ 266 h 576"/>
                <a:gd name="T8" fmla="*/ 96 w 576"/>
                <a:gd name="T9" fmla="*/ 266 h 576"/>
                <a:gd name="T10" fmla="*/ 96 w 576"/>
                <a:gd name="T11" fmla="*/ 452 h 576"/>
                <a:gd name="T12" fmla="*/ 84 w 576"/>
                <a:gd name="T13" fmla="*/ 465 h 576"/>
                <a:gd name="T14" fmla="*/ 25 w 576"/>
                <a:gd name="T15" fmla="*/ 465 h 576"/>
                <a:gd name="T16" fmla="*/ 10 w 576"/>
                <a:gd name="T17" fmla="*/ 465 h 576"/>
                <a:gd name="T18" fmla="*/ 0 w 576"/>
                <a:gd name="T19" fmla="*/ 465 h 576"/>
                <a:gd name="T20" fmla="*/ 0 w 576"/>
                <a:gd name="T21" fmla="*/ 576 h 576"/>
                <a:gd name="T22" fmla="*/ 576 w 576"/>
                <a:gd name="T23" fmla="*/ 576 h 576"/>
                <a:gd name="T24" fmla="*/ 576 w 576"/>
                <a:gd name="T25" fmla="*/ 0 h 576"/>
                <a:gd name="T26" fmla="*/ 0 w 576"/>
                <a:gd name="T27" fmla="*/ 0 h 576"/>
                <a:gd name="T28" fmla="*/ 551 w 576"/>
                <a:gd name="T29" fmla="*/ 551 h 576"/>
                <a:gd name="T30" fmla="*/ 25 w 576"/>
                <a:gd name="T31" fmla="*/ 551 h 576"/>
                <a:gd name="T32" fmla="*/ 25 w 576"/>
                <a:gd name="T33" fmla="*/ 488 h 576"/>
                <a:gd name="T34" fmla="*/ 84 w 576"/>
                <a:gd name="T35" fmla="*/ 488 h 576"/>
                <a:gd name="T36" fmla="*/ 119 w 576"/>
                <a:gd name="T37" fmla="*/ 452 h 576"/>
                <a:gd name="T38" fmla="*/ 119 w 576"/>
                <a:gd name="T39" fmla="*/ 242 h 576"/>
                <a:gd name="T40" fmla="*/ 25 w 576"/>
                <a:gd name="T41" fmla="*/ 242 h 576"/>
                <a:gd name="T42" fmla="*/ 25 w 576"/>
                <a:gd name="T43" fmla="*/ 25 h 576"/>
                <a:gd name="T44" fmla="*/ 551 w 576"/>
                <a:gd name="T45" fmla="*/ 25 h 576"/>
                <a:gd name="T46" fmla="*/ 551 w 576"/>
                <a:gd name="T4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12" y="266"/>
                    <a:pt x="12" y="266"/>
                    <a:pt x="12" y="266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96" y="452"/>
                    <a:pt x="96" y="452"/>
                    <a:pt x="96" y="452"/>
                  </a:cubicBezTo>
                  <a:cubicBezTo>
                    <a:pt x="96" y="457"/>
                    <a:pt x="92" y="465"/>
                    <a:pt x="84" y="465"/>
                  </a:cubicBezTo>
                  <a:cubicBezTo>
                    <a:pt x="25" y="465"/>
                    <a:pt x="25" y="465"/>
                    <a:pt x="25" y="465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488"/>
                    <a:pt x="25" y="488"/>
                    <a:pt x="25" y="488"/>
                  </a:cubicBezTo>
                  <a:cubicBezTo>
                    <a:pt x="84" y="488"/>
                    <a:pt x="84" y="488"/>
                    <a:pt x="84" y="488"/>
                  </a:cubicBezTo>
                  <a:cubicBezTo>
                    <a:pt x="105" y="488"/>
                    <a:pt x="119" y="470"/>
                    <a:pt x="119" y="45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70" name="Ορθογώνιο: Στρογγύλεμα γωνιών 69">
            <a:extLst>
              <a:ext uri="{FF2B5EF4-FFF2-40B4-BE49-F238E27FC236}">
                <a16:creationId xmlns:a16="http://schemas.microsoft.com/office/drawing/2014/main" id="{9ADE4FC4-339C-4376-9F4C-853CA703182D}"/>
              </a:ext>
            </a:extLst>
          </p:cNvPr>
          <p:cNvSpPr/>
          <p:nvPr/>
        </p:nvSpPr>
        <p:spPr>
          <a:xfrm>
            <a:off x="1435494" y="2048642"/>
            <a:ext cx="4303051" cy="1013674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Ορθογώνιο: Στρογγύλεμα γωνιών 70">
            <a:extLst>
              <a:ext uri="{FF2B5EF4-FFF2-40B4-BE49-F238E27FC236}">
                <a16:creationId xmlns:a16="http://schemas.microsoft.com/office/drawing/2014/main" id="{0C3E1E02-C85A-4320-88F5-009B5D01E19B}"/>
              </a:ext>
            </a:extLst>
          </p:cNvPr>
          <p:cNvSpPr/>
          <p:nvPr/>
        </p:nvSpPr>
        <p:spPr>
          <a:xfrm>
            <a:off x="1411705" y="3196795"/>
            <a:ext cx="4303051" cy="1013673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Οβάλ 73">
            <a:extLst>
              <a:ext uri="{FF2B5EF4-FFF2-40B4-BE49-F238E27FC236}">
                <a16:creationId xmlns:a16="http://schemas.microsoft.com/office/drawing/2014/main" id="{3C9CCF1B-ACD5-4E4E-BF71-E89468969A5A}"/>
              </a:ext>
            </a:extLst>
          </p:cNvPr>
          <p:cNvSpPr/>
          <p:nvPr/>
        </p:nvSpPr>
        <p:spPr>
          <a:xfrm>
            <a:off x="584752" y="2160383"/>
            <a:ext cx="766379" cy="766379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Ορθογώνιο: Στρογγύλεμα γωνιών 74">
            <a:extLst>
              <a:ext uri="{FF2B5EF4-FFF2-40B4-BE49-F238E27FC236}">
                <a16:creationId xmlns:a16="http://schemas.microsoft.com/office/drawing/2014/main" id="{E8AE6899-E8CF-446A-AE0C-6851F71FEF52}"/>
              </a:ext>
            </a:extLst>
          </p:cNvPr>
          <p:cNvSpPr/>
          <p:nvPr/>
        </p:nvSpPr>
        <p:spPr>
          <a:xfrm>
            <a:off x="1411705" y="4335063"/>
            <a:ext cx="4300332" cy="1077218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Βέλος: Διάσημα 75">
            <a:extLst>
              <a:ext uri="{FF2B5EF4-FFF2-40B4-BE49-F238E27FC236}">
                <a16:creationId xmlns:a16="http://schemas.microsoft.com/office/drawing/2014/main" id="{A0B491A1-6451-4D11-A57E-B8A686A0F30D}"/>
              </a:ext>
            </a:extLst>
          </p:cNvPr>
          <p:cNvSpPr/>
          <p:nvPr/>
        </p:nvSpPr>
        <p:spPr>
          <a:xfrm>
            <a:off x="6049147" y="3045912"/>
            <a:ext cx="482388" cy="112547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CEED7-11F4-4D4A-AE86-92922D544A1F}"/>
              </a:ext>
            </a:extLst>
          </p:cNvPr>
          <p:cNvSpPr txBox="1"/>
          <p:nvPr/>
        </p:nvSpPr>
        <p:spPr>
          <a:xfrm>
            <a:off x="1164318" y="964096"/>
            <a:ext cx="1059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Πράσινη Οικονομία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</a:t>
            </a:r>
            <a:r>
              <a:rPr lang="el-GR" sz="12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Ψηφιακός 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Μετ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σμός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Απασχόληση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 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Έρευνα/Καινοτομία – Εξωστρέφεια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Τουρισμός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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Αγροδιατροφή 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4" name="Google Shape;14199;g87a8f27973_0_1028">
            <a:extLst>
              <a:ext uri="{FF2B5EF4-FFF2-40B4-BE49-F238E27FC236}">
                <a16:creationId xmlns:a16="http://schemas.microsoft.com/office/drawing/2014/main" id="{DBEF9240-EB86-44A7-8748-019AE014C137}"/>
              </a:ext>
            </a:extLst>
          </p:cNvPr>
          <p:cNvSpPr/>
          <p:nvPr/>
        </p:nvSpPr>
        <p:spPr>
          <a:xfrm>
            <a:off x="9572372" y="2562196"/>
            <a:ext cx="1813384" cy="911006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ΥΠΑΝΕΠ, ΥΠΕΣ </a:t>
            </a:r>
            <a:r>
              <a:rPr lang="el-GR" sz="14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(Τομέας Μακεδονίας Θράκης)  </a:t>
            </a: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&amp; Περιφέρειες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4D38FD-3E47-4A96-A3A6-9F5A9CD5C49A}"/>
              </a:ext>
            </a:extLst>
          </p:cNvPr>
          <p:cNvSpPr txBox="1"/>
          <p:nvPr/>
        </p:nvSpPr>
        <p:spPr>
          <a:xfrm>
            <a:off x="1472312" y="4409910"/>
            <a:ext cx="434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Επιλέξιμες Δαπάνες  </a:t>
            </a:r>
            <a:r>
              <a:rPr kumimoji="0" lang="el-GR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χαρακτήρας αρχικής επένδυσης)  Δαπάνες εντός και εκτός περιφερειακών ενισχύσεων</a:t>
            </a:r>
          </a:p>
        </p:txBody>
      </p:sp>
    </p:spTree>
    <p:extLst>
      <p:ext uri="{BB962C8B-B14F-4D97-AF65-F5344CB8AC3E}">
        <p14:creationId xmlns:p14="http://schemas.microsoft.com/office/powerpoint/2010/main" val="3540105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A2BEC6C-9374-4E7C-B74D-775CA9CF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DB89AD0-5E52-43D0-8D21-B78DFF691991}" type="slidenum">
              <a:rPr lang="el-GR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19</a:t>
            </a:fld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CD00E93A-B376-409A-A160-75D91C52E471}"/>
              </a:ext>
            </a:extLst>
          </p:cNvPr>
          <p:cNvSpPr/>
          <p:nvPr/>
        </p:nvSpPr>
        <p:spPr>
          <a:xfrm>
            <a:off x="1692841" y="1179936"/>
            <a:ext cx="9433048" cy="1211780"/>
          </a:xfrm>
          <a:prstGeom prst="roundRect">
            <a:avLst/>
          </a:prstGeom>
          <a:noFill/>
          <a:ln w="28575">
            <a:solidFill>
              <a:srgbClr val="A28E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1">
            <a:extLst>
              <a:ext uri="{FF2B5EF4-FFF2-40B4-BE49-F238E27FC236}">
                <a16:creationId xmlns:a16="http://schemas.microsoft.com/office/drawing/2014/main" id="{B1CF7285-A383-485E-A1D7-90340EE73E57}"/>
              </a:ext>
            </a:extLst>
          </p:cNvPr>
          <p:cNvSpPr/>
          <p:nvPr/>
        </p:nvSpPr>
        <p:spPr>
          <a:xfrm>
            <a:off x="884462" y="1535626"/>
            <a:ext cx="618821" cy="618821"/>
          </a:xfrm>
          <a:prstGeom prst="ellipse">
            <a:avLst/>
          </a:prstGeom>
          <a:solidFill>
            <a:srgbClr val="A28E6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bg1"/>
                </a:solidFill>
                <a:sym typeface="Wingdings" panose="05000000000000000000" pitchFamily="2" charset="2"/>
              </a:rPr>
              <a:t>1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F871E-E4DF-4173-B433-76800B13B482}"/>
              </a:ext>
            </a:extLst>
          </p:cNvPr>
          <p:cNvSpPr txBox="1"/>
          <p:nvPr/>
        </p:nvSpPr>
        <p:spPr>
          <a:xfrm>
            <a:off x="1779499" y="1173973"/>
            <a:ext cx="9300842" cy="128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4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Επενδυτικά σχέδια </a:t>
            </a:r>
            <a:r>
              <a:rPr lang="el-GR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=&lt; 1.000.000 ευρώ </a:t>
            </a:r>
            <a:r>
              <a:rPr lang="el-GR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Περιφέρειες της χώρας </a:t>
            </a:r>
          </a:p>
          <a:p>
            <a:pPr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4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Επενδυτικά σχέδια </a:t>
            </a:r>
            <a:r>
              <a:rPr lang="el-GR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&gt;</a:t>
            </a:r>
            <a:r>
              <a:rPr lang="el-GR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1.000.000 ευρώ  </a:t>
            </a:r>
            <a:r>
              <a:rPr lang="el-GR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Υπουργείο Ανάπτυξης και Επενδύσεων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4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Επενδυτικά σχέδια </a:t>
            </a:r>
            <a:r>
              <a:rPr lang="el-GR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1.000.000  - 3.000.000  </a:t>
            </a:r>
            <a:r>
              <a:rPr lang="el-GR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ευρώ </a:t>
            </a:r>
            <a:r>
              <a:rPr lang="el-GR" sz="16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(στις Περιφέρειες Δυτικής και Κεντρικής Μακεδονίας και Ανατολικής Μακεδονίας και Θράκης ) </a:t>
            </a:r>
            <a:r>
              <a:rPr lang="el-GR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Υπουργείο Εσωτερικών </a:t>
            </a:r>
            <a:r>
              <a:rPr lang="el-GR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E1EB1CDB-19D7-4A28-908C-6BBBBA8F644D}"/>
              </a:ext>
            </a:extLst>
          </p:cNvPr>
          <p:cNvSpPr/>
          <p:nvPr/>
        </p:nvSpPr>
        <p:spPr>
          <a:xfrm>
            <a:off x="1668647" y="2674938"/>
            <a:ext cx="9433048" cy="907443"/>
          </a:xfrm>
          <a:prstGeom prst="roundRect">
            <a:avLst/>
          </a:prstGeom>
          <a:noFill/>
          <a:ln w="28575">
            <a:solidFill>
              <a:srgbClr val="8DD6C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BC4261C4-18EA-4D0D-A016-9BCE4B12DF78}"/>
              </a:ext>
            </a:extLst>
          </p:cNvPr>
          <p:cNvSpPr/>
          <p:nvPr/>
        </p:nvSpPr>
        <p:spPr>
          <a:xfrm>
            <a:off x="867372" y="2819248"/>
            <a:ext cx="618821" cy="618821"/>
          </a:xfrm>
          <a:prstGeom prst="ellipse">
            <a:avLst/>
          </a:prstGeom>
          <a:solidFill>
            <a:srgbClr val="6BAAB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0E5A16-175A-456C-9E8C-16A29C5EE894}"/>
              </a:ext>
            </a:extLst>
          </p:cNvPr>
          <p:cNvSpPr txBox="1"/>
          <p:nvPr/>
        </p:nvSpPr>
        <p:spPr>
          <a:xfrm>
            <a:off x="1727527" y="3976128"/>
            <a:ext cx="921702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4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Δυνατότητα αξιοποίησης και άλλων τμημάτων του ΓΑΚ </a:t>
            </a:r>
            <a:r>
              <a:rPr lang="el-GR" u="sng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εκτός Περιφερειακών Ενισχύσεων</a:t>
            </a:r>
            <a:r>
              <a:rPr lang="en-US" u="sng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(</a:t>
            </a:r>
            <a:r>
              <a:rPr lang="el-GR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Έρευνα &amp; Καινοτομία, </a:t>
            </a:r>
            <a:r>
              <a:rPr lang="el-GR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ΜμΕ</a:t>
            </a:r>
            <a:r>
              <a:rPr lang="el-GR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, Προστασία Περιβάλλοντος)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851473-BB91-4226-A97B-E8019C68035F}"/>
              </a:ext>
            </a:extLst>
          </p:cNvPr>
          <p:cNvSpPr txBox="1"/>
          <p:nvPr/>
        </p:nvSpPr>
        <p:spPr>
          <a:xfrm>
            <a:off x="1727527" y="2817354"/>
            <a:ext cx="9404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επενδυτικά σχέδια 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00.000 ευρώ </a:t>
            </a:r>
            <a:r>
              <a:rPr 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ελέγχονται υποχρεωτικά από 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ΟΡΚΩΤΟ ΕΛΕΓΚΤΗ </a:t>
            </a:r>
            <a:r>
              <a:rPr 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σε όλα τα καθεστώτα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l-G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1643A787-5E50-4F5D-BA58-0AE21B176129}"/>
              </a:ext>
            </a:extLst>
          </p:cNvPr>
          <p:cNvSpPr/>
          <p:nvPr/>
        </p:nvSpPr>
        <p:spPr>
          <a:xfrm>
            <a:off x="1668647" y="3827417"/>
            <a:ext cx="9433048" cy="88835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">
            <a:extLst>
              <a:ext uri="{FF2B5EF4-FFF2-40B4-BE49-F238E27FC236}">
                <a16:creationId xmlns:a16="http://schemas.microsoft.com/office/drawing/2014/main" id="{83A47392-7B42-4D43-B62C-242E30AE4912}"/>
              </a:ext>
            </a:extLst>
          </p:cNvPr>
          <p:cNvSpPr/>
          <p:nvPr/>
        </p:nvSpPr>
        <p:spPr>
          <a:xfrm>
            <a:off x="867371" y="3962182"/>
            <a:ext cx="618821" cy="61882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bg1"/>
                </a:solidFill>
                <a:sym typeface="Wingdings" panose="05000000000000000000" pitchFamily="2" charset="2"/>
              </a:rPr>
              <a:t>3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8" name="1 - Τίτλος">
            <a:extLst>
              <a:ext uri="{FF2B5EF4-FFF2-40B4-BE49-F238E27FC236}">
                <a16:creationId xmlns:a16="http://schemas.microsoft.com/office/drawing/2014/main" id="{16213958-62E8-4491-AF3C-D7297EEE2B45}"/>
              </a:ext>
            </a:extLst>
          </p:cNvPr>
          <p:cNvSpPr txBox="1">
            <a:spLocks/>
          </p:cNvSpPr>
          <p:nvPr/>
        </p:nvSpPr>
        <p:spPr>
          <a:xfrm>
            <a:off x="769842" y="38316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Νομοθετικές Ρυθμίσεις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C877E2-F2D4-4772-834B-CB7CA411ACBC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20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1B6E38CA-C8FF-4D0B-A4C0-1CCC9E747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645501-84B6-4F6B-B638-97EC9B58C551}"/>
              </a:ext>
            </a:extLst>
          </p:cNvPr>
          <p:cNvSpPr txBox="1"/>
          <p:nvPr/>
        </p:nvSpPr>
        <p:spPr>
          <a:xfrm>
            <a:off x="1800853" y="5084456"/>
            <a:ext cx="9404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 έλεγχος πληρότητας κατά την υποβολή των αιτήσεων γίνεται </a:t>
            </a:r>
            <a:r>
              <a:rPr lang="el-GR" b="0" i="0" dirty="0">
                <a:effectLst/>
                <a:latin typeface="Calibri" panose="020F0502020204030204" pitchFamily="34" charset="0"/>
              </a:rPr>
              <a:t>αυτοματοποιημένα μέσω του</a:t>
            </a:r>
            <a:r>
              <a:rPr lang="el-GR" b="1" i="0" dirty="0">
                <a:effectLst/>
                <a:latin typeface="Calibri" panose="020F0502020204030204" pitchFamily="34" charset="0"/>
              </a:rPr>
              <a:t> ΠΣ – Αν</a:t>
            </a:r>
            <a:endParaRPr lang="el-GR" b="1" dirty="0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30F691B1-AC3B-408D-8C3E-BC4D1E663D39}"/>
              </a:ext>
            </a:extLst>
          </p:cNvPr>
          <p:cNvSpPr/>
          <p:nvPr/>
        </p:nvSpPr>
        <p:spPr>
          <a:xfrm>
            <a:off x="1692841" y="4960808"/>
            <a:ext cx="9433048" cy="864096"/>
          </a:xfrm>
          <a:prstGeom prst="roundRect">
            <a:avLst/>
          </a:prstGeom>
          <a:noFill/>
          <a:ln w="28575">
            <a:solidFill>
              <a:srgbClr val="318B7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A18DE060-6DDD-4070-89BA-CBEF1F2E4FDF}"/>
              </a:ext>
            </a:extLst>
          </p:cNvPr>
          <p:cNvSpPr/>
          <p:nvPr/>
        </p:nvSpPr>
        <p:spPr>
          <a:xfrm>
            <a:off x="902822" y="5079557"/>
            <a:ext cx="618821" cy="618821"/>
          </a:xfrm>
          <a:prstGeom prst="ellipse">
            <a:avLst/>
          </a:prstGeom>
          <a:solidFill>
            <a:srgbClr val="318B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bg1"/>
                </a:solidFill>
                <a:sym typeface="Wingdings" panose="05000000000000000000" pitchFamily="2" charset="2"/>
              </a:rPr>
              <a:t>4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7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3A5BAB-D41E-4DBE-ADD1-FF1E10935B71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5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DDCE65A2-823F-4758-9910-457E90F43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- Τίτλος">
            <a:extLst>
              <a:ext uri="{FF2B5EF4-FFF2-40B4-BE49-F238E27FC236}">
                <a16:creationId xmlns:a16="http://schemas.microsoft.com/office/drawing/2014/main" id="{3D8BDA26-ECAD-4240-8C69-296E37194F38}"/>
              </a:ext>
            </a:extLst>
          </p:cNvPr>
          <p:cNvSpPr txBox="1">
            <a:spLocks/>
          </p:cNvSpPr>
          <p:nvPr/>
        </p:nvSpPr>
        <p:spPr>
          <a:xfrm>
            <a:off x="819774" y="276852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l-GR" sz="2400" b="1" kern="0" dirty="0">
                <a:latin typeface="Calibri"/>
              </a:rPr>
              <a:t>Νομοθετικές Προβλέψεις για τις Περιοχές Μετάβασης 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EAE14C6-B2D5-4718-87EE-06B3C832EA2A}"/>
              </a:ext>
            </a:extLst>
          </p:cNvPr>
          <p:cNvSpPr/>
          <p:nvPr/>
        </p:nvSpPr>
        <p:spPr>
          <a:xfrm>
            <a:off x="819774" y="2916980"/>
            <a:ext cx="2975247" cy="20647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>
                <a:solidFill>
                  <a:srgbClr val="002060"/>
                </a:solidFill>
              </a:rPr>
              <a:t>«Αναπτυξιακός Νόμος - Ελλάδα Ισχυρή Ανάπτυξη»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2C3A77BB-5472-4E12-9A7D-3B39496D5F60}"/>
              </a:ext>
            </a:extLst>
          </p:cNvPr>
          <p:cNvSpPr/>
          <p:nvPr/>
        </p:nvSpPr>
        <p:spPr>
          <a:xfrm>
            <a:off x="4469161" y="2939846"/>
            <a:ext cx="3003124" cy="206477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700" i="1" dirty="0">
                <a:solidFill>
                  <a:srgbClr val="002060"/>
                </a:solidFill>
              </a:rPr>
              <a:t>«Στρατηγικές επενδύσεις και βελτίωση του επενδυτικού περιβάλλοντος μέσω της επιτάχυνσης</a:t>
            </a:r>
          </a:p>
          <a:p>
            <a:pPr algn="ctr"/>
            <a:r>
              <a:rPr lang="el-GR" sz="1700" i="1" dirty="0">
                <a:solidFill>
                  <a:srgbClr val="002060"/>
                </a:solidFill>
              </a:rPr>
              <a:t>διαδικασιών στις ιδιωτικές και στρατηγικές επενδύσεις» 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014FC60E-BF9F-476A-9561-3E825AADFE69}"/>
              </a:ext>
            </a:extLst>
          </p:cNvPr>
          <p:cNvSpPr/>
          <p:nvPr/>
        </p:nvSpPr>
        <p:spPr>
          <a:xfrm>
            <a:off x="8146425" y="2939846"/>
            <a:ext cx="3003124" cy="20647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>
                <a:solidFill>
                  <a:srgbClr val="002060"/>
                </a:solidFill>
              </a:rPr>
              <a:t>«Δίκαιη Αναπτυξιακή Μετάβαση και ρύθμιση ειδικότερων ζητημάτων απολιγνιτοποίησης»</a:t>
            </a: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15D05CC6-DF83-47F9-84EB-29EF717722F7}"/>
              </a:ext>
            </a:extLst>
          </p:cNvPr>
          <p:cNvCxnSpPr/>
          <p:nvPr/>
        </p:nvCxnSpPr>
        <p:spPr>
          <a:xfrm>
            <a:off x="1229055" y="2644877"/>
            <a:ext cx="2113935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0625B65-2759-435C-B434-9DBCAC942888}"/>
              </a:ext>
            </a:extLst>
          </p:cNvPr>
          <p:cNvSpPr txBox="1"/>
          <p:nvPr/>
        </p:nvSpPr>
        <p:spPr>
          <a:xfrm>
            <a:off x="1569862" y="2226930"/>
            <a:ext cx="1635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ν. 4887/ 2022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A02DC6-1374-452F-8454-C0864F411B1A}"/>
              </a:ext>
            </a:extLst>
          </p:cNvPr>
          <p:cNvSpPr txBox="1"/>
          <p:nvPr/>
        </p:nvSpPr>
        <p:spPr>
          <a:xfrm>
            <a:off x="5154531" y="2244588"/>
            <a:ext cx="1632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ν. 4864 / 2021 </a:t>
            </a: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D1C2B857-1767-4EBA-A947-53E7ADB11F82}"/>
              </a:ext>
            </a:extLst>
          </p:cNvPr>
          <p:cNvCxnSpPr/>
          <p:nvPr/>
        </p:nvCxnSpPr>
        <p:spPr>
          <a:xfrm>
            <a:off x="4822745" y="2644877"/>
            <a:ext cx="2113935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C1B8C2-5A4F-44D5-AFF6-1DFA545537AD}"/>
              </a:ext>
            </a:extLst>
          </p:cNvPr>
          <p:cNvSpPr txBox="1"/>
          <p:nvPr/>
        </p:nvSpPr>
        <p:spPr>
          <a:xfrm>
            <a:off x="8880928" y="2259413"/>
            <a:ext cx="1632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ν. 4872 / 2021 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362902C3-CEF9-48A5-8816-F97758B4CC05}"/>
              </a:ext>
            </a:extLst>
          </p:cNvPr>
          <p:cNvCxnSpPr/>
          <p:nvPr/>
        </p:nvCxnSpPr>
        <p:spPr>
          <a:xfrm>
            <a:off x="8591019" y="2657477"/>
            <a:ext cx="2113935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902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4EA0B9D-C3A8-4048-9FB6-A223CB2F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DB89AD0-5E52-43D0-8D21-B78DFF691991}" type="slidenum">
              <a:rPr lang="el-GR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20</a:t>
            </a:fld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DD97B-9F68-4166-8B5E-D148346BE0F0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6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BCA1431D-B1DF-499E-B597-56C730ED2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- Τίτλος">
            <a:extLst>
              <a:ext uri="{FF2B5EF4-FFF2-40B4-BE49-F238E27FC236}">
                <a16:creationId xmlns:a16="http://schemas.microsoft.com/office/drawing/2014/main" id="{49C8817F-F9DC-4609-B286-4E7471FCD1E1}"/>
              </a:ext>
            </a:extLst>
          </p:cNvPr>
          <p:cNvSpPr txBox="1">
            <a:spLocks/>
          </p:cNvSpPr>
          <p:nvPr/>
        </p:nvSpPr>
        <p:spPr>
          <a:xfrm>
            <a:off x="709639" y="104528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Νομοθετικές Ρυθμίσεις</a:t>
            </a:r>
          </a:p>
        </p:txBody>
      </p:sp>
      <p:sp>
        <p:nvSpPr>
          <p:cNvPr id="8" name="Ορθογώνιο: Ψαλίδισμα διαγώνιων γωνιών 7">
            <a:extLst>
              <a:ext uri="{FF2B5EF4-FFF2-40B4-BE49-F238E27FC236}">
                <a16:creationId xmlns:a16="http://schemas.microsoft.com/office/drawing/2014/main" id="{F0550019-7ECD-447F-94E5-E2A590480B4F}"/>
              </a:ext>
            </a:extLst>
          </p:cNvPr>
          <p:cNvSpPr/>
          <p:nvPr/>
        </p:nvSpPr>
        <p:spPr>
          <a:xfrm>
            <a:off x="1169045" y="1988840"/>
            <a:ext cx="2808312" cy="3384376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όσα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επενδυτικά σχέδια έρχονται στη ΓΔΙΕ εισάγεται η </a:t>
            </a:r>
            <a:r>
              <a:rPr lang="el-G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υποχρεωτική συνυποβολή έκθεσης πιστοποίησης </a:t>
            </a:r>
            <a:r>
              <a:rPr lang="el-G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μέλος του Οικονομικού Επιμελητηρίου το οποίο είναι και μέλος ΕΜΠΑ</a:t>
            </a:r>
          </a:p>
          <a:p>
            <a:pPr algn="ctr"/>
            <a:endParaRPr lang="el-G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l-G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επιτάχυνση της διαδικασίας Αξιολόγησης</a:t>
            </a:r>
          </a:p>
        </p:txBody>
      </p:sp>
      <p:sp>
        <p:nvSpPr>
          <p:cNvPr id="9" name="Ορθογώνιο: Ψαλίδισμα διαγώνιων γωνιών 8">
            <a:extLst>
              <a:ext uri="{FF2B5EF4-FFF2-40B4-BE49-F238E27FC236}">
                <a16:creationId xmlns:a16="http://schemas.microsoft.com/office/drawing/2014/main" id="{28C9002E-E9EB-42DB-B0DF-91951433FAEE}"/>
              </a:ext>
            </a:extLst>
          </p:cNvPr>
          <p:cNvSpPr/>
          <p:nvPr/>
        </p:nvSpPr>
        <p:spPr>
          <a:xfrm>
            <a:off x="4583832" y="1988840"/>
            <a:ext cx="2808312" cy="3384376"/>
          </a:xfrm>
          <a:prstGeom prst="snip2DiagRect">
            <a:avLst/>
          </a:prstGeom>
          <a:solidFill>
            <a:srgbClr val="1A8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Οι Επιτροπές Αξιολόγησης θα αποτελούνται από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μέλη προερχόμενα από όλες τις υπηρεσίες των φορέων υποδοχής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των επενδυτικών σχεδίων</a:t>
            </a:r>
          </a:p>
          <a:p>
            <a:pPr algn="ctr"/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Ορθογώνιο: Ψαλίδισμα διαγώνιων γωνιών 9">
            <a:extLst>
              <a:ext uri="{FF2B5EF4-FFF2-40B4-BE49-F238E27FC236}">
                <a16:creationId xmlns:a16="http://schemas.microsoft.com/office/drawing/2014/main" id="{D8EC35FB-48D4-4A20-8470-FFADB239B11E}"/>
              </a:ext>
            </a:extLst>
          </p:cNvPr>
          <p:cNvSpPr/>
          <p:nvPr/>
        </p:nvSpPr>
        <p:spPr>
          <a:xfrm>
            <a:off x="8014244" y="1988840"/>
            <a:ext cx="2808312" cy="3384376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Νέο </a:t>
            </a:r>
            <a:r>
              <a:rPr lang="el-G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θεσμικό όργανο για την αξιολόγηση των τροποποιήσεων αποφάσεων υπαγωγής</a:t>
            </a:r>
          </a:p>
          <a:p>
            <a:pPr algn="ctr"/>
            <a:endParaRPr lang="el-GR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l-G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επίλυση προβλήματος συσσώρευσης αιτημάτων τροποποίησης που εξετάζονται κατά το στάδιο ολοκλήρωσης</a:t>
            </a:r>
          </a:p>
          <a:p>
            <a:pPr algn="ctr"/>
            <a:endParaRPr lang="el-G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2B1933CA-EDF5-4467-80C8-75033D1A0FC9}"/>
              </a:ext>
            </a:extLst>
          </p:cNvPr>
          <p:cNvSpPr/>
          <p:nvPr/>
        </p:nvSpPr>
        <p:spPr>
          <a:xfrm>
            <a:off x="1055440" y="1844824"/>
            <a:ext cx="504056" cy="47315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107FC2C7-A0E6-4A3F-ACD2-17FD38247363}"/>
              </a:ext>
            </a:extLst>
          </p:cNvPr>
          <p:cNvSpPr/>
          <p:nvPr/>
        </p:nvSpPr>
        <p:spPr>
          <a:xfrm>
            <a:off x="4439816" y="1844824"/>
            <a:ext cx="466481" cy="47315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DF4D1266-A700-4CA0-BD97-FEA85A7622A4}"/>
              </a:ext>
            </a:extLst>
          </p:cNvPr>
          <p:cNvSpPr/>
          <p:nvPr/>
        </p:nvSpPr>
        <p:spPr>
          <a:xfrm>
            <a:off x="7817731" y="1937248"/>
            <a:ext cx="504056" cy="47315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57840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F024A20-2951-4322-B4C5-B5E6A6280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178690"/>
              </p:ext>
            </p:extLst>
          </p:nvPr>
        </p:nvGraphicFramePr>
        <p:xfrm>
          <a:off x="1628506" y="2008715"/>
          <a:ext cx="10008602" cy="141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- Τίτλος">
            <a:extLst>
              <a:ext uri="{FF2B5EF4-FFF2-40B4-BE49-F238E27FC236}">
                <a16:creationId xmlns:a16="http://schemas.microsoft.com/office/drawing/2014/main" id="{B2D60A3F-AF7B-4149-AE28-43684F7778DC}"/>
              </a:ext>
            </a:extLst>
          </p:cNvPr>
          <p:cNvSpPr txBox="1">
            <a:spLocks/>
          </p:cNvSpPr>
          <p:nvPr/>
        </p:nvSpPr>
        <p:spPr>
          <a:xfrm>
            <a:off x="756613" y="142795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Διαδικασίες Αξιολόγησης &amp; Ελέγχου Επενδυτικών Σχεδίων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B4153-A367-4017-90E4-1147DDB3D9F3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7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6A0D27A1-4B61-46D5-AACC-889B687A9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Θέση περιεχομένου 3">
            <a:extLst>
              <a:ext uri="{FF2B5EF4-FFF2-40B4-BE49-F238E27FC236}">
                <a16:creationId xmlns:a16="http://schemas.microsoft.com/office/drawing/2014/main" id="{1E568BEB-643C-4A07-88B8-AF3CCA8AF4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399177"/>
              </p:ext>
            </p:extLst>
          </p:nvPr>
        </p:nvGraphicFramePr>
        <p:xfrm>
          <a:off x="2004003" y="3070517"/>
          <a:ext cx="9348581" cy="3351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Αριστερό άγκιστρο 9">
            <a:extLst>
              <a:ext uri="{FF2B5EF4-FFF2-40B4-BE49-F238E27FC236}">
                <a16:creationId xmlns:a16="http://schemas.microsoft.com/office/drawing/2014/main" id="{9690F8EF-B8E6-4D0B-8F54-980BDFE622D5}"/>
              </a:ext>
            </a:extLst>
          </p:cNvPr>
          <p:cNvSpPr/>
          <p:nvPr/>
        </p:nvSpPr>
        <p:spPr>
          <a:xfrm>
            <a:off x="1337839" y="1738128"/>
            <a:ext cx="171939" cy="18681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Αριστερό άγκιστρο 11">
            <a:extLst>
              <a:ext uri="{FF2B5EF4-FFF2-40B4-BE49-F238E27FC236}">
                <a16:creationId xmlns:a16="http://schemas.microsoft.com/office/drawing/2014/main" id="{0ABC6968-9A25-48A8-9304-35AE16410830}"/>
              </a:ext>
            </a:extLst>
          </p:cNvPr>
          <p:cNvSpPr/>
          <p:nvPr/>
        </p:nvSpPr>
        <p:spPr>
          <a:xfrm>
            <a:off x="1424754" y="4269761"/>
            <a:ext cx="117987" cy="10717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1510DFD1-BD2E-453F-9CB3-187FF5DD07DD}"/>
              </a:ext>
            </a:extLst>
          </p:cNvPr>
          <p:cNvSpPr/>
          <p:nvPr/>
        </p:nvSpPr>
        <p:spPr>
          <a:xfrm>
            <a:off x="1534324" y="1990302"/>
            <a:ext cx="324000" cy="324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34F238-B80C-4406-8E1C-98C8F25CBED7}"/>
              </a:ext>
            </a:extLst>
          </p:cNvPr>
          <p:cNvSpPr txBox="1"/>
          <p:nvPr/>
        </p:nvSpPr>
        <p:spPr>
          <a:xfrm rot="16200000">
            <a:off x="-243321" y="2379804"/>
            <a:ext cx="240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ΑΞΙΟΛΟΓΗΣΗ &amp; ΥΠΑΓΩΓΗ (60 – 70 ημέρες)</a:t>
            </a: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BC12F9FE-68A0-4B24-9DBF-6EB3E36ABDD6}"/>
              </a:ext>
            </a:extLst>
          </p:cNvPr>
          <p:cNvSpPr/>
          <p:nvPr/>
        </p:nvSpPr>
        <p:spPr>
          <a:xfrm>
            <a:off x="5772000" y="2008715"/>
            <a:ext cx="324000" cy="324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3</a:t>
            </a:r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3B5BE24C-9D2E-40A9-BF1E-D85AE652381D}"/>
              </a:ext>
            </a:extLst>
          </p:cNvPr>
          <p:cNvSpPr/>
          <p:nvPr/>
        </p:nvSpPr>
        <p:spPr>
          <a:xfrm>
            <a:off x="7858696" y="1968145"/>
            <a:ext cx="324000" cy="324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4</a:t>
            </a:r>
          </a:p>
        </p:txBody>
      </p:sp>
      <p:sp>
        <p:nvSpPr>
          <p:cNvPr id="19" name="Θέση αριθμού διαφάνειας 4">
            <a:extLst>
              <a:ext uri="{FF2B5EF4-FFF2-40B4-BE49-F238E27FC236}">
                <a16:creationId xmlns:a16="http://schemas.microsoft.com/office/drawing/2014/main" id="{26523DE5-AF7D-477C-9D55-EE4C7EB37257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38F03D-8209-401D-921D-77517C0969A5}"/>
              </a:ext>
            </a:extLst>
          </p:cNvPr>
          <p:cNvSpPr txBox="1"/>
          <p:nvPr/>
        </p:nvSpPr>
        <p:spPr>
          <a:xfrm rot="16200000">
            <a:off x="317761" y="4487826"/>
            <a:ext cx="1325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accent3">
                    <a:lumMod val="75000"/>
                  </a:schemeClr>
                </a:solidFill>
              </a:rPr>
              <a:t>ΕΛΕΓΧΟΣ</a:t>
            </a:r>
          </a:p>
          <a:p>
            <a:pPr algn="ctr"/>
            <a:r>
              <a:rPr lang="el-GR" sz="1600" b="1" dirty="0">
                <a:solidFill>
                  <a:schemeClr val="accent3">
                    <a:lumMod val="75000"/>
                  </a:schemeClr>
                </a:solidFill>
              </a:rPr>
              <a:t> (60 ημέρες)</a:t>
            </a:r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0BB021C1-6351-49B8-9544-1B2961DB868E}"/>
              </a:ext>
            </a:extLst>
          </p:cNvPr>
          <p:cNvSpPr/>
          <p:nvPr/>
        </p:nvSpPr>
        <p:spPr>
          <a:xfrm>
            <a:off x="3549291" y="1991941"/>
            <a:ext cx="324000" cy="324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2</a:t>
            </a:r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40C29C22-EC2B-4561-B074-F4F1133FC5F2}"/>
              </a:ext>
            </a:extLst>
          </p:cNvPr>
          <p:cNvSpPr/>
          <p:nvPr/>
        </p:nvSpPr>
        <p:spPr>
          <a:xfrm>
            <a:off x="9973059" y="1983600"/>
            <a:ext cx="324000" cy="324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5</a:t>
            </a:r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61F7576D-8584-4A4D-8207-494808EA6AB6}"/>
              </a:ext>
            </a:extLst>
          </p:cNvPr>
          <p:cNvSpPr/>
          <p:nvPr/>
        </p:nvSpPr>
        <p:spPr>
          <a:xfrm>
            <a:off x="1866557" y="4133010"/>
            <a:ext cx="324000" cy="324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1</a:t>
            </a:r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65BF85D8-0259-4930-8601-6C9597DC2CF5}"/>
              </a:ext>
            </a:extLst>
          </p:cNvPr>
          <p:cNvSpPr/>
          <p:nvPr/>
        </p:nvSpPr>
        <p:spPr>
          <a:xfrm>
            <a:off x="4325534" y="4096656"/>
            <a:ext cx="324000" cy="324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98F349-1F33-4068-AE87-D0F0E07DCF00}"/>
              </a:ext>
            </a:extLst>
          </p:cNvPr>
          <p:cNvSpPr txBox="1"/>
          <p:nvPr/>
        </p:nvSpPr>
        <p:spPr>
          <a:xfrm>
            <a:off x="4289094" y="4092711"/>
            <a:ext cx="429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CBE83E09-01B8-4D97-89A4-3C4B513085BF}"/>
              </a:ext>
            </a:extLst>
          </p:cNvPr>
          <p:cNvSpPr/>
          <p:nvPr/>
        </p:nvSpPr>
        <p:spPr>
          <a:xfrm>
            <a:off x="6950204" y="4125483"/>
            <a:ext cx="324000" cy="324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7D8AF0-930D-4977-A9E7-60F3307FBD8D}"/>
              </a:ext>
            </a:extLst>
          </p:cNvPr>
          <p:cNvSpPr txBox="1"/>
          <p:nvPr/>
        </p:nvSpPr>
        <p:spPr>
          <a:xfrm>
            <a:off x="6924908" y="4120761"/>
            <a:ext cx="429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Οβάλ 29">
            <a:extLst>
              <a:ext uri="{FF2B5EF4-FFF2-40B4-BE49-F238E27FC236}">
                <a16:creationId xmlns:a16="http://schemas.microsoft.com/office/drawing/2014/main" id="{451B3AD1-9ED5-458A-9BDD-EA402A771E12}"/>
              </a:ext>
            </a:extLst>
          </p:cNvPr>
          <p:cNvSpPr/>
          <p:nvPr/>
        </p:nvSpPr>
        <p:spPr>
          <a:xfrm>
            <a:off x="9469538" y="4184475"/>
            <a:ext cx="324000" cy="324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34F55A-1811-4C76-B67A-4409C00671C9}"/>
              </a:ext>
            </a:extLst>
          </p:cNvPr>
          <p:cNvSpPr txBox="1"/>
          <p:nvPr/>
        </p:nvSpPr>
        <p:spPr>
          <a:xfrm>
            <a:off x="9451342" y="4179757"/>
            <a:ext cx="429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670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34F2AEF4-42A0-42A7-9C9B-51D4FE3E1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793275"/>
              </p:ext>
            </p:extLst>
          </p:nvPr>
        </p:nvGraphicFramePr>
        <p:xfrm>
          <a:off x="664308" y="1884335"/>
          <a:ext cx="10722157" cy="3089330"/>
        </p:xfrm>
        <a:graphic>
          <a:graphicData uri="http://schemas.openxmlformats.org/drawingml/2006/table">
            <a:tbl>
              <a:tblPr/>
              <a:tblGrid>
                <a:gridCol w="3591956">
                  <a:extLst>
                    <a:ext uri="{9D8B030D-6E8A-4147-A177-3AD203B41FA5}">
                      <a16:colId xmlns:a16="http://schemas.microsoft.com/office/drawing/2014/main" val="1014121238"/>
                    </a:ext>
                  </a:extLst>
                </a:gridCol>
                <a:gridCol w="3698369">
                  <a:extLst>
                    <a:ext uri="{9D8B030D-6E8A-4147-A177-3AD203B41FA5}">
                      <a16:colId xmlns:a16="http://schemas.microsoft.com/office/drawing/2014/main" val="430956845"/>
                    </a:ext>
                  </a:extLst>
                </a:gridCol>
                <a:gridCol w="3431832">
                  <a:extLst>
                    <a:ext uri="{9D8B030D-6E8A-4147-A177-3AD203B41FA5}">
                      <a16:colId xmlns:a16="http://schemas.microsoft.com/office/drawing/2014/main" val="302935580"/>
                    </a:ext>
                  </a:extLst>
                </a:gridCol>
              </a:tblGrid>
              <a:tr h="363449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Περιφέρειες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Δυτική Μακεδονία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39189"/>
                  </a:ext>
                </a:extLst>
              </a:tr>
              <a:tr h="954059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Ανώτατο Ποσό Ενισχύσεων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έως 10.000.000 €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από 15.000.0000                                                      έως ανώτατο όριο του ΓΑΚ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46632"/>
                  </a:ext>
                </a:extLst>
              </a:tr>
              <a:tr h="681471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Μικρές &amp; Πολύ Μικρές Επιχειρήσεις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Επιχορήγηση: </a:t>
                      </a: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έως 80%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Επιχορήγηση: </a:t>
                      </a: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έως 100%                                             </a:t>
                      </a:r>
                      <a:r>
                        <a:rPr lang="el-G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(τουλάχιστον 85% του ΧΠΕ)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192562"/>
                  </a:ext>
                </a:extLst>
              </a:tr>
              <a:tr h="36344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Μεσαίες &amp; Μεγάλες Επιχειρήσεις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Επιχορήγηση :</a:t>
                      </a: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Επιχορήγηση:</a:t>
                      </a: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έως 100%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801196"/>
                  </a:ext>
                </a:extLst>
              </a:tr>
              <a:tr h="72690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Φορολογική Απαλλαγή: </a:t>
                      </a: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έως 80%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Φορολογική Απαλλαγή: </a:t>
                      </a:r>
                      <a:r>
                        <a:rPr lang="el-G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έως 100</a:t>
                      </a: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                         </a:t>
                      </a:r>
                      <a:r>
                        <a:rPr lang="el-G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(τουλάχιστον 85% του ΧΠΕ)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3448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8E4B91-223F-45D5-9EAE-7C6FA89DF6E1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6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9AF9F4A3-E929-421F-8CD3-D4D85BED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αριθμού διαφάνειας 4">
            <a:extLst>
              <a:ext uri="{FF2B5EF4-FFF2-40B4-BE49-F238E27FC236}">
                <a16:creationId xmlns:a16="http://schemas.microsoft.com/office/drawing/2014/main" id="{E9CBB989-9BC8-4134-9C7A-622D18AB8F87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1 - Τίτλος">
            <a:extLst>
              <a:ext uri="{FF2B5EF4-FFF2-40B4-BE49-F238E27FC236}">
                <a16:creationId xmlns:a16="http://schemas.microsoft.com/office/drawing/2014/main" id="{6B00925A-014C-4CA0-8FA3-ACEE5C89D22A}"/>
              </a:ext>
            </a:extLst>
          </p:cNvPr>
          <p:cNvSpPr txBox="1">
            <a:spLocks/>
          </p:cNvSpPr>
          <p:nvPr/>
        </p:nvSpPr>
        <p:spPr>
          <a:xfrm>
            <a:off x="664308" y="341406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kern="0" dirty="0">
                <a:latin typeface="Calibri"/>
              </a:rPr>
              <a:t>Στήριξη Επενδύσεων στη Δυτική Μακεδονία</a:t>
            </a:r>
            <a:endParaRPr kumimoji="0" lang="el-GR" sz="2800" b="1" i="0" u="none" strike="noStrike" kern="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803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2AE2221D-8E48-455D-81D2-5D117EFD88B8}"/>
              </a:ext>
            </a:extLst>
          </p:cNvPr>
          <p:cNvSpPr/>
          <p:nvPr/>
        </p:nvSpPr>
        <p:spPr>
          <a:xfrm>
            <a:off x="358613" y="706652"/>
            <a:ext cx="3028866" cy="5462763"/>
          </a:xfrm>
          <a:prstGeom prst="rect">
            <a:avLst/>
          </a:prstGeom>
          <a:solidFill>
            <a:srgbClr val="F7F7F7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0C15C-300D-49EF-9BBA-4E0F75826805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5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2AE6B2FC-4E9C-4979-9CF0-4D7E04DCE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AE3F690-EDE0-45EE-802A-14E9DDE310AD}"/>
              </a:ext>
            </a:extLst>
          </p:cNvPr>
          <p:cNvSpPr/>
          <p:nvPr/>
        </p:nvSpPr>
        <p:spPr>
          <a:xfrm>
            <a:off x="834806" y="2821276"/>
            <a:ext cx="1989440" cy="9194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Επιτροπή Αξιολόγησης Έργων ΔΑΜ </a:t>
            </a:r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0AF5B847-283D-4386-9F04-0AD5D2001572}"/>
              </a:ext>
            </a:extLst>
          </p:cNvPr>
          <p:cNvCxnSpPr>
            <a:cxnSpLocks/>
          </p:cNvCxnSpPr>
          <p:nvPr/>
        </p:nvCxnSpPr>
        <p:spPr>
          <a:xfrm flipH="1">
            <a:off x="1822749" y="3747346"/>
            <a:ext cx="6777" cy="85281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6BCE99-F26A-4437-AC4D-B67AD6725C81}"/>
              </a:ext>
            </a:extLst>
          </p:cNvPr>
          <p:cNvSpPr txBox="1"/>
          <p:nvPr/>
        </p:nvSpPr>
        <p:spPr>
          <a:xfrm>
            <a:off x="1040143" y="1532921"/>
            <a:ext cx="1630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Επιχειρηματικό Σχέδιο 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161B345-C7AF-45FD-8BA5-8CB7B568204A}"/>
              </a:ext>
            </a:extLst>
          </p:cNvPr>
          <p:cNvSpPr/>
          <p:nvPr/>
        </p:nvSpPr>
        <p:spPr>
          <a:xfrm>
            <a:off x="3707082" y="878502"/>
            <a:ext cx="8126656" cy="151316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7DAC8501-AF07-4137-978E-1D5DC8C5C15A}"/>
              </a:ext>
            </a:extLst>
          </p:cNvPr>
          <p:cNvSpPr/>
          <p:nvPr/>
        </p:nvSpPr>
        <p:spPr>
          <a:xfrm>
            <a:off x="3765251" y="2694977"/>
            <a:ext cx="8049137" cy="168653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40581A78-3E57-4C9D-ABCB-7337707043AC}"/>
              </a:ext>
            </a:extLst>
          </p:cNvPr>
          <p:cNvSpPr/>
          <p:nvPr/>
        </p:nvSpPr>
        <p:spPr>
          <a:xfrm>
            <a:off x="3765251" y="4607519"/>
            <a:ext cx="8068697" cy="1569660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7CDAF5-92F7-4F75-AE91-451A5AAD4FA6}"/>
              </a:ext>
            </a:extLst>
          </p:cNvPr>
          <p:cNvSpPr txBox="1"/>
          <p:nvPr/>
        </p:nvSpPr>
        <p:spPr>
          <a:xfrm>
            <a:off x="3831448" y="706652"/>
            <a:ext cx="3334187" cy="307777"/>
          </a:xfrm>
          <a:prstGeom prst="rect">
            <a:avLst/>
          </a:prstGeom>
          <a:solidFill>
            <a:srgbClr val="C2C6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/>
              <a:t>Στρατηγικές Επενδύσεις </a:t>
            </a:r>
            <a:r>
              <a:rPr lang="en-US" sz="1400" b="1" dirty="0"/>
              <a:t> / </a:t>
            </a:r>
            <a:r>
              <a:rPr lang="el-GR" sz="1400" b="1" dirty="0"/>
              <a:t>ν. 4864/2021</a:t>
            </a:r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C4B35FC3-6B7A-430B-80E6-7665473887B2}"/>
              </a:ext>
            </a:extLst>
          </p:cNvPr>
          <p:cNvSpPr/>
          <p:nvPr/>
        </p:nvSpPr>
        <p:spPr>
          <a:xfrm>
            <a:off x="3574505" y="693290"/>
            <a:ext cx="381491" cy="34875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10756C2D-78E8-4A27-B1C5-24E4143F3857}"/>
              </a:ext>
            </a:extLst>
          </p:cNvPr>
          <p:cNvCxnSpPr>
            <a:cxnSpLocks/>
          </p:cNvCxnSpPr>
          <p:nvPr/>
        </p:nvCxnSpPr>
        <p:spPr>
          <a:xfrm flipH="1">
            <a:off x="1782264" y="2201848"/>
            <a:ext cx="1233" cy="61276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Business Planning Icon Png, Transparent Png , Transparent Png Image -  PNGitem">
            <a:extLst>
              <a:ext uri="{FF2B5EF4-FFF2-40B4-BE49-F238E27FC236}">
                <a16:creationId xmlns:a16="http://schemas.microsoft.com/office/drawing/2014/main" id="{01C83B92-ACEE-49BC-A6B6-69E99D540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12" y="893946"/>
            <a:ext cx="596305" cy="68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Γραμμή σύνδεσης: Γωνιώδης 7">
            <a:extLst>
              <a:ext uri="{FF2B5EF4-FFF2-40B4-BE49-F238E27FC236}">
                <a16:creationId xmlns:a16="http://schemas.microsoft.com/office/drawing/2014/main" id="{005800C3-F926-4B4A-B5F4-302D66B9282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737966" y="2640181"/>
            <a:ext cx="3311245" cy="667983"/>
          </a:xfrm>
          <a:prstGeom prst="bentConnector3">
            <a:avLst>
              <a:gd name="adj1" fmla="val 99827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CE2216A-D948-448D-991D-9259BA9D57C0}"/>
              </a:ext>
            </a:extLst>
          </p:cNvPr>
          <p:cNvSpPr txBox="1"/>
          <p:nvPr/>
        </p:nvSpPr>
        <p:spPr>
          <a:xfrm>
            <a:off x="3814586" y="1132810"/>
            <a:ext cx="79106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sz="1400" b="1" i="0" u="none" strike="noStrike" baseline="0" dirty="0">
                <a:solidFill>
                  <a:schemeClr val="accent5">
                    <a:lumMod val="50000"/>
                  </a:schemeClr>
                </a:solidFill>
              </a:rPr>
              <a:t>Συντελεστής απομείωσης (25%)  </a:t>
            </a:r>
            <a:r>
              <a:rPr lang="el-GR" sz="1400" b="0" i="0" u="none" strike="noStrike" baseline="0" dirty="0">
                <a:sym typeface="Wingdings" panose="05000000000000000000" pitchFamily="2" charset="2"/>
              </a:rPr>
              <a:t> </a:t>
            </a:r>
            <a:r>
              <a:rPr lang="el-GR" sz="1400" b="0" i="0" u="none" strike="noStrike" baseline="0" dirty="0"/>
              <a:t>επί των απαιτούμενων σε εκάστη κατηγορία στρατηγικών επενδύσεων μεγεθών </a:t>
            </a:r>
            <a:r>
              <a:rPr lang="el-GR" sz="1400" b="0" i="0" u="sng" strike="noStrike" baseline="0" dirty="0"/>
              <a:t>συνολικού προϋπολογισμού επένδυσης</a:t>
            </a:r>
            <a:r>
              <a:rPr lang="el-GR" sz="1400" b="0" i="0" u="none" strike="noStrike" baseline="0" dirty="0"/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l-GR" sz="14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sz="1400" b="0" i="0" u="none" strike="noStrike" baseline="0" dirty="0"/>
              <a:t>Ειδικά για τις </a:t>
            </a:r>
            <a:r>
              <a:rPr lang="el-GR" sz="1400" b="0" i="0" u="sng" strike="noStrike" baseline="0" dirty="0"/>
              <a:t>«Εμβληματικές Επενδύσεις Εξαιρετικής Σημασίας»  εντός των Ζ.ΑΠ. </a:t>
            </a:r>
            <a:r>
              <a:rPr lang="el-GR" sz="1400" b="0" i="0" u="none" strike="noStrike" baseline="0" dirty="0">
                <a:sym typeface="Wingdings" panose="05000000000000000000" pitchFamily="2" charset="2"/>
              </a:rPr>
              <a:t> </a:t>
            </a:r>
            <a:r>
              <a:rPr lang="el-GR" sz="1400" b="1" i="0" u="none" strike="noStrike" baseline="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Επιχορήγηση : ένταση ενίσχυσης 100% </a:t>
            </a:r>
            <a:r>
              <a:rPr lang="el-GR" sz="1400" b="0" i="0" u="none" strike="noStrike" baseline="0" dirty="0">
                <a:sym typeface="Wingdings" panose="05000000000000000000" pitchFamily="2" charset="2"/>
              </a:rPr>
              <a:t>του ποσοστού του ΧΠΕ </a:t>
            </a:r>
            <a:r>
              <a:rPr lang="el-GR" sz="1400" b="1" i="0" u="none" strike="noStrike" baseline="0" dirty="0">
                <a:solidFill>
                  <a:srgbClr val="002060"/>
                </a:solidFill>
                <a:sym typeface="Wingdings" panose="05000000000000000000" pitchFamily="2" charset="2"/>
              </a:rPr>
              <a:t>(ανεξάρτητα από το αν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αποτελεί </a:t>
            </a:r>
            <a:r>
              <a:rPr lang="el-GR" sz="1400" b="1" i="0" u="none" strike="noStrike" baseline="0" dirty="0">
                <a:solidFill>
                  <a:srgbClr val="002060"/>
                </a:solidFill>
                <a:sym typeface="Wingdings" panose="05000000000000000000" pitchFamily="2" charset="2"/>
              </a:rPr>
              <a:t>έργο ΔΑΜ)</a:t>
            </a:r>
            <a:endParaRPr lang="el-GR" sz="1400" b="1" i="0" u="none" strike="noStrike" baseline="0" dirty="0">
              <a:solidFill>
                <a:srgbClr val="00206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l-GR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AA4CFC-1B87-41D6-960A-73A437F1A3A5}"/>
              </a:ext>
            </a:extLst>
          </p:cNvPr>
          <p:cNvSpPr txBox="1"/>
          <p:nvPr/>
        </p:nvSpPr>
        <p:spPr>
          <a:xfrm>
            <a:off x="3817748" y="2982843"/>
            <a:ext cx="79106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Καθεστώς ΔΑΜ </a:t>
            </a:r>
            <a:r>
              <a:rPr lang="el-GR" sz="1400" dirty="0">
                <a:solidFill>
                  <a:srgbClr val="002060"/>
                </a:solidFill>
                <a:sym typeface="Wingdings" panose="05000000000000000000" pitchFamily="2" charset="2"/>
              </a:rPr>
              <a:t>(συμβατότητα με Κανονισμό 1056/2021)</a:t>
            </a:r>
            <a:r>
              <a:rPr lang="el-GR" sz="1400" b="0" i="0" u="none" strike="noStrike" baseline="0" dirty="0">
                <a:sym typeface="Wingdings" panose="05000000000000000000" pitchFamily="2" charset="2"/>
              </a:rPr>
              <a:t> </a:t>
            </a:r>
            <a:r>
              <a:rPr lang="el-GR" sz="1400" b="0" i="0" u="none" strike="noStrike" baseline="0" dirty="0"/>
              <a:t>στην α</a:t>
            </a:r>
            <a:r>
              <a:rPr lang="el-GR" sz="1400" dirty="0"/>
              <a:t>πόφαση προκήρυξης του καθεστώτος </a:t>
            </a:r>
            <a:r>
              <a:rPr lang="el-GR" sz="1400" u="sng" dirty="0"/>
              <a:t>καθορίζεται το είδος, η ένταση ή το ποσό των ενισχύσεων &amp; Ταχεία Αδειοδότηση </a:t>
            </a:r>
            <a:r>
              <a:rPr lang="el-GR" sz="1400" dirty="0"/>
              <a:t>του ν. 4864/2021</a:t>
            </a:r>
          </a:p>
          <a:p>
            <a:pPr algn="l"/>
            <a:endParaRPr lang="el-GR" sz="14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sz="1400" b="1" i="0" u="none" strike="noStrike" baseline="0" dirty="0">
                <a:solidFill>
                  <a:srgbClr val="002060"/>
                </a:solidFill>
                <a:sym typeface="Wingdings" panose="05000000000000000000" pitchFamily="2" charset="2"/>
              </a:rPr>
              <a:t>Λοιπά Καθεστώτα </a:t>
            </a:r>
            <a:r>
              <a:rPr lang="el-GR" sz="1400" i="0" u="none" strike="noStrike" baseline="0" dirty="0">
                <a:solidFill>
                  <a:srgbClr val="002060"/>
                </a:solidFill>
                <a:sym typeface="Wingdings" panose="05000000000000000000" pitchFamily="2" charset="2"/>
              </a:rPr>
              <a:t>(μη συμβατότητα με Κανονισμό 1056/2021) </a:t>
            </a:r>
            <a:r>
              <a:rPr lang="el-GR" sz="1400" b="0" i="0" u="none" strike="noStrike" baseline="0" dirty="0">
                <a:sym typeface="Wingdings" panose="05000000000000000000" pitchFamily="2" charset="2"/>
              </a:rPr>
              <a:t> </a:t>
            </a:r>
            <a:r>
              <a:rPr lang="el-GR" sz="1400" dirty="0">
                <a:sym typeface="Wingdings" panose="05000000000000000000" pitchFamily="2" charset="2"/>
              </a:rPr>
              <a:t>Διαφοροποίηση του είδους και της έντασης ενίσχυσης για τα επενδυτικά σχέδια που υλοποιούνται σε περιοχές ΕΣΔΙΜ &amp; Ζ.ΑΠ</a:t>
            </a:r>
            <a:endParaRPr lang="el-GR" sz="1400" i="0" u="none" strike="noStrike" baseline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25692F-AF6A-4012-80D2-A96F3AD4D01A}"/>
              </a:ext>
            </a:extLst>
          </p:cNvPr>
          <p:cNvSpPr txBox="1"/>
          <p:nvPr/>
        </p:nvSpPr>
        <p:spPr>
          <a:xfrm>
            <a:off x="3912652" y="2506835"/>
            <a:ext cx="3194520" cy="307777"/>
          </a:xfrm>
          <a:prstGeom prst="rect">
            <a:avLst/>
          </a:prstGeom>
          <a:solidFill>
            <a:srgbClr val="C2C6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/>
              <a:t>Αναπτυξιακός Νόμος </a:t>
            </a:r>
            <a:r>
              <a:rPr lang="en-US" sz="1400" b="1" dirty="0"/>
              <a:t>/ </a:t>
            </a:r>
            <a:r>
              <a:rPr lang="el-GR" sz="1400" b="1" dirty="0"/>
              <a:t>ν. 4887/2022</a:t>
            </a:r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id="{0336C0DF-D3AD-43FD-810F-7DA0FAA5858A}"/>
              </a:ext>
            </a:extLst>
          </p:cNvPr>
          <p:cNvSpPr/>
          <p:nvPr/>
        </p:nvSpPr>
        <p:spPr>
          <a:xfrm>
            <a:off x="3613335" y="2485861"/>
            <a:ext cx="381491" cy="34875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82CAA0-B655-4B1F-A605-DE93B5284D96}"/>
              </a:ext>
            </a:extLst>
          </p:cNvPr>
          <p:cNvSpPr txBox="1"/>
          <p:nvPr/>
        </p:nvSpPr>
        <p:spPr>
          <a:xfrm>
            <a:off x="3871672" y="4483445"/>
            <a:ext cx="3156555" cy="307777"/>
          </a:xfrm>
          <a:prstGeom prst="rect">
            <a:avLst/>
          </a:prstGeom>
          <a:solidFill>
            <a:srgbClr val="C2C6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/>
              <a:t>Νόμος ΔΑΜ</a:t>
            </a:r>
            <a:r>
              <a:rPr lang="en-US" sz="1400" b="1" dirty="0"/>
              <a:t>/ </a:t>
            </a:r>
            <a:r>
              <a:rPr lang="el-GR" sz="1400" b="1" dirty="0"/>
              <a:t>ν. </a:t>
            </a:r>
            <a:r>
              <a:rPr lang="el-GR" sz="1400" b="1"/>
              <a:t>4872/2021</a:t>
            </a:r>
            <a:endParaRPr lang="el-GR" sz="1400" b="1" dirty="0"/>
          </a:p>
        </p:txBody>
      </p:sp>
      <p:sp>
        <p:nvSpPr>
          <p:cNvPr id="31" name="Οβάλ 30">
            <a:extLst>
              <a:ext uri="{FF2B5EF4-FFF2-40B4-BE49-F238E27FC236}">
                <a16:creationId xmlns:a16="http://schemas.microsoft.com/office/drawing/2014/main" id="{E39B2EA6-D1BF-4137-98AA-C85B11A8AC28}"/>
              </a:ext>
            </a:extLst>
          </p:cNvPr>
          <p:cNvSpPr/>
          <p:nvPr/>
        </p:nvSpPr>
        <p:spPr>
          <a:xfrm>
            <a:off x="3630188" y="4455418"/>
            <a:ext cx="381491" cy="34875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cxnSp>
        <p:nvCxnSpPr>
          <p:cNvPr id="33" name="Γραμμή σύνδεσης: Γωνιώδης 32">
            <a:extLst>
              <a:ext uri="{FF2B5EF4-FFF2-40B4-BE49-F238E27FC236}">
                <a16:creationId xmlns:a16="http://schemas.microsoft.com/office/drawing/2014/main" id="{F3362EF1-D119-4D19-B166-6F249C31D1C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01115" y="3595838"/>
            <a:ext cx="1406850" cy="713216"/>
          </a:xfrm>
          <a:prstGeom prst="bentConnector2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57DC952-549D-4885-BD0D-2215BAA89216}"/>
              </a:ext>
            </a:extLst>
          </p:cNvPr>
          <p:cNvSpPr txBox="1"/>
          <p:nvPr/>
        </p:nvSpPr>
        <p:spPr>
          <a:xfrm>
            <a:off x="3814587" y="4885389"/>
            <a:ext cx="79106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sz="1400" b="1" i="0" u="none" strike="noStrike" baseline="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Ταχεία Αδειοδότηση</a:t>
            </a:r>
            <a:r>
              <a:rPr lang="el-GR" sz="1400" b="0" i="0" u="none" strike="noStrike" baseline="0" dirty="0">
                <a:sym typeface="Wingdings" panose="05000000000000000000" pitchFamily="2" charset="2"/>
              </a:rPr>
              <a:t> </a:t>
            </a:r>
            <a:r>
              <a:rPr lang="el-GR" sz="1400" b="0" i="0" u="none" strike="noStrike" baseline="0" dirty="0"/>
              <a:t>για επενδυτικά σχέδια </a:t>
            </a:r>
            <a:r>
              <a:rPr lang="el-GR" sz="1400" b="0" i="0" u="sng" strike="noStrike" baseline="0" dirty="0"/>
              <a:t>εντός των πυρήνων Ζ.ΑΠ </a:t>
            </a:r>
            <a:r>
              <a:rPr lang="el-GR" sz="1400" b="0" i="0" u="none" strike="noStrike" baseline="0" dirty="0"/>
              <a:t>&amp; για επενδυτικά σχέδια </a:t>
            </a:r>
            <a:r>
              <a:rPr lang="el-GR" sz="1400" b="0" i="0" u="sng" strike="noStrike" baseline="0" dirty="0"/>
              <a:t>εκτός των πυρήνων Ζ.ΑΠ (εντός ΕΣΔΙΜ) και με π/υ &gt; 5.000.000 ευρώ</a:t>
            </a:r>
            <a:r>
              <a:rPr lang="el-GR" sz="1400" b="0" i="0" u="none" strike="noStrike" baseline="0" dirty="0"/>
              <a:t>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l-GR" sz="14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sz="1400" dirty="0"/>
              <a:t>Με τα Ειδικά Πολεοδομικά Σχέδια (Ε.Π.Σ.) </a:t>
            </a:r>
            <a:r>
              <a:rPr lang="el-GR" sz="1400" dirty="0">
                <a:sym typeface="Wingdings" panose="05000000000000000000" pitchFamily="2" charset="2"/>
              </a:rPr>
              <a:t> δύναται να καθορίζονται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ευνοϊκότεροι όροι δόμησης </a:t>
            </a:r>
            <a:r>
              <a:rPr lang="el-GR" sz="1400" dirty="0">
                <a:sym typeface="Wingdings" panose="05000000000000000000" pitchFamily="2" charset="2"/>
              </a:rPr>
              <a:t>εντός των πυρήνων Ζ.ΑΠ., καθώς και εκτός πυρήνων Ζ.ΑΠ. αλλά εντός Ζ.ΑΠ.</a:t>
            </a:r>
            <a:endParaRPr lang="el-GR" sz="1400" dirty="0"/>
          </a:p>
        </p:txBody>
      </p:sp>
      <p:cxnSp>
        <p:nvCxnSpPr>
          <p:cNvPr id="39" name="Γραμμή σύνδεσης: Γωνιώδης 38">
            <a:extLst>
              <a:ext uri="{FF2B5EF4-FFF2-40B4-BE49-F238E27FC236}">
                <a16:creationId xmlns:a16="http://schemas.microsoft.com/office/drawing/2014/main" id="{DE58501F-537B-444A-A366-2A6D26B43E83}"/>
              </a:ext>
            </a:extLst>
          </p:cNvPr>
          <p:cNvCxnSpPr>
            <a:cxnSpLocks/>
          </p:cNvCxnSpPr>
          <p:nvPr/>
        </p:nvCxnSpPr>
        <p:spPr>
          <a:xfrm>
            <a:off x="2285997" y="4848484"/>
            <a:ext cx="1491279" cy="54386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6D54A8C5-6A4F-45DF-817C-7A05754FD0AE}"/>
              </a:ext>
            </a:extLst>
          </p:cNvPr>
          <p:cNvSpPr/>
          <p:nvPr/>
        </p:nvSpPr>
        <p:spPr>
          <a:xfrm>
            <a:off x="580360" y="4574785"/>
            <a:ext cx="2498332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rgbClr val="002060"/>
                </a:solidFill>
              </a:rPr>
              <a:t>Αποτελεί </a:t>
            </a:r>
            <a:r>
              <a:rPr lang="el-GR" sz="1600" b="1" u="sng" dirty="0">
                <a:solidFill>
                  <a:srgbClr val="002060"/>
                </a:solidFill>
              </a:rPr>
              <a:t>Έργο ΔΑΜ: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Εντός ΕΣΔΙΜ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Συμβατότητα με Κανονισμό 1056/2021</a:t>
            </a:r>
          </a:p>
        </p:txBody>
      </p:sp>
      <p:sp>
        <p:nvSpPr>
          <p:cNvPr id="44" name="Θέση αριθμού διαφάνειας 4">
            <a:extLst>
              <a:ext uri="{FF2B5EF4-FFF2-40B4-BE49-F238E27FC236}">
                <a16:creationId xmlns:a16="http://schemas.microsoft.com/office/drawing/2014/main" id="{41462459-8507-4DE8-8C73-6F6D01CB3F6F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287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46920FD-0316-41E6-AED9-727435DA49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46920FD-0316-41E6-AED9-727435DA49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8CF923F-5193-44F2-BF83-6951547296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F4540133-4F80-7847-85FF-A47B419E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ctangle: Diagonal Corners Snipped 4">
              <a:extLst>
                <a:ext uri="{FF2B5EF4-FFF2-40B4-BE49-F238E27FC236}">
                  <a16:creationId xmlns:a16="http://schemas.microsoft.com/office/drawing/2014/main" id="{AB529D85-EA9E-43D9-9EA9-E4E2545F2336}"/>
                </a:ext>
              </a:extLst>
            </p:cNvPr>
            <p:cNvSpPr/>
            <p:nvPr/>
          </p:nvSpPr>
          <p:spPr>
            <a:xfrm>
              <a:off x="1516985" y="1062996"/>
              <a:ext cx="4741771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lvl="0">
                <a:defRPr/>
              </a:pPr>
              <a:r>
                <a:rPr lang="el-GR" sz="2000" dirty="0">
                  <a:solidFill>
                    <a:prstClr val="white"/>
                  </a:solidFill>
                  <a:sym typeface="Georgia"/>
                </a:rPr>
                <a:t>Υπουργείο Ανάπτυξης και Επενδύσεων</a:t>
              </a: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</p:grp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72480EFC-8F6C-42D5-801A-06B41495CF03}"/>
              </a:ext>
            </a:extLst>
          </p:cNvPr>
          <p:cNvSpPr/>
          <p:nvPr/>
        </p:nvSpPr>
        <p:spPr>
          <a:xfrm>
            <a:off x="1516986" y="730905"/>
            <a:ext cx="4741771" cy="302272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rPr>
              <a:t>ΕΛΛΗΝΙΚΗ ΔΗΜΟΚΡΑΤΙΑ</a:t>
            </a:r>
          </a:p>
        </p:txBody>
      </p:sp>
      <p:sp>
        <p:nvSpPr>
          <p:cNvPr id="10" name="1 - Τίτλος">
            <a:extLst>
              <a:ext uri="{FF2B5EF4-FFF2-40B4-BE49-F238E27FC236}">
                <a16:creationId xmlns:a16="http://schemas.microsoft.com/office/drawing/2014/main" id="{D7CEE509-4A81-4E22-8A01-87EE2F440CAA}"/>
              </a:ext>
            </a:extLst>
          </p:cNvPr>
          <p:cNvSpPr txBox="1">
            <a:spLocks/>
          </p:cNvSpPr>
          <p:nvPr/>
        </p:nvSpPr>
        <p:spPr>
          <a:xfrm>
            <a:off x="461685" y="2651287"/>
            <a:ext cx="852900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solidFill>
                  <a:schemeClr val="bg1"/>
                </a:solidFill>
              </a:rPr>
              <a:t>Αναπτυξιακός Νόμος – Ελλάδα Ισχυρή Ανάπτυξη</a:t>
            </a:r>
          </a:p>
          <a:p>
            <a:pPr algn="ctr"/>
            <a:r>
              <a:rPr lang="el-GR" sz="2400" b="1" dirty="0">
                <a:solidFill>
                  <a:schemeClr val="bg1"/>
                </a:solidFill>
              </a:rPr>
              <a:t>(ν. 4887/2022)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95524-2210-4D13-87AC-CA07EEAF19EE}"/>
              </a:ext>
            </a:extLst>
          </p:cNvPr>
          <p:cNvSpPr txBox="1"/>
          <p:nvPr/>
        </p:nvSpPr>
        <p:spPr>
          <a:xfrm>
            <a:off x="717287" y="6023092"/>
            <a:ext cx="317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Μάρτιος 2022</a:t>
            </a:r>
          </a:p>
        </p:txBody>
      </p:sp>
      <p:sp>
        <p:nvSpPr>
          <p:cNvPr id="9" name="1 - Τίτλος">
            <a:extLst>
              <a:ext uri="{FF2B5EF4-FFF2-40B4-BE49-F238E27FC236}">
                <a16:creationId xmlns:a16="http://schemas.microsoft.com/office/drawing/2014/main" id="{D6BCD7ED-1DF7-42AF-8538-67CCDA804165}"/>
              </a:ext>
            </a:extLst>
          </p:cNvPr>
          <p:cNvSpPr txBox="1">
            <a:spLocks/>
          </p:cNvSpPr>
          <p:nvPr/>
        </p:nvSpPr>
        <p:spPr>
          <a:xfrm>
            <a:off x="372232" y="3602177"/>
            <a:ext cx="852900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Στήριξη Επενδύσεων στη Δυτική Μακεδονία</a:t>
            </a:r>
            <a:endParaRPr lang="el-GR" sz="2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8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2D1A78E3-47FB-45EB-BD72-378F27767898}"/>
              </a:ext>
            </a:extLst>
          </p:cNvPr>
          <p:cNvSpPr txBox="1">
            <a:spLocks/>
          </p:cNvSpPr>
          <p:nvPr/>
        </p:nvSpPr>
        <p:spPr>
          <a:xfrm>
            <a:off x="819774" y="276852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Αναπτυξιακός Νόμος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Νέα Θεματικά Καθεστώτα Ενισχύσεων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13EB2-9F09-4E3D-A874-26FE501EDAA2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7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E5D693FE-50D6-4989-844F-63978BAC5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DAA1B3E-EF49-4B13-9E7B-0E1F4BDA84C1}"/>
              </a:ext>
            </a:extLst>
          </p:cNvPr>
          <p:cNvSpPr/>
          <p:nvPr/>
        </p:nvSpPr>
        <p:spPr>
          <a:xfrm>
            <a:off x="833918" y="1820331"/>
            <a:ext cx="2458067" cy="8762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  </a:t>
            </a:r>
            <a:r>
              <a:rPr lang="el-GR" sz="1400" dirty="0">
                <a:solidFill>
                  <a:schemeClr val="tx1"/>
                </a:solidFill>
              </a:rPr>
              <a:t>Ψηφιακός &amp;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l-GR" sz="1400" dirty="0">
                <a:solidFill>
                  <a:schemeClr val="tx1"/>
                </a:solidFill>
              </a:rPr>
              <a:t>Τεχνολογικός Μετασχηματισμός Επιχειρήσεων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7E74C0C-0302-483D-95D2-63A0D8D99085}"/>
              </a:ext>
            </a:extLst>
          </p:cNvPr>
          <p:cNvSpPr/>
          <p:nvPr/>
        </p:nvSpPr>
        <p:spPr>
          <a:xfrm>
            <a:off x="833918" y="2926018"/>
            <a:ext cx="2458067" cy="845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  Έρευνα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&amp;</a:t>
            </a:r>
            <a:r>
              <a:rPr lang="el-G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Ε</a:t>
            </a:r>
            <a:r>
              <a:rPr lang="el-G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φαρμοσμένη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Κ</a:t>
            </a:r>
            <a:r>
              <a:rPr lang="el-G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αινοτομία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A2D6A3A-4B67-414A-8633-69F8FD58BFB0}"/>
              </a:ext>
            </a:extLst>
          </p:cNvPr>
          <p:cNvSpPr/>
          <p:nvPr/>
        </p:nvSpPr>
        <p:spPr>
          <a:xfrm>
            <a:off x="833919" y="4015139"/>
            <a:ext cx="2458067" cy="8989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Ενίσχυση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Τ</a:t>
            </a:r>
            <a:r>
              <a:rPr lang="el-G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ουριστικών Επενδύσεων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9102E439-59D8-4BF6-A6B4-80E951800507}"/>
              </a:ext>
            </a:extLst>
          </p:cNvPr>
          <p:cNvSpPr/>
          <p:nvPr/>
        </p:nvSpPr>
        <p:spPr>
          <a:xfrm>
            <a:off x="3523047" y="1820331"/>
            <a:ext cx="2458068" cy="8762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Πράσινη Μετάβαση - Περιβαλλοντική Αναβάθμιση Επιχειρήσεων 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CB35441-A8C6-451A-89C4-98DE4BB19479}"/>
              </a:ext>
            </a:extLst>
          </p:cNvPr>
          <p:cNvSpPr/>
          <p:nvPr/>
        </p:nvSpPr>
        <p:spPr>
          <a:xfrm>
            <a:off x="3523046" y="2910972"/>
            <a:ext cx="2458067" cy="8600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Αγροδιατροφή – Πρωτογενής Παραγωγή</a:t>
            </a:r>
            <a:r>
              <a:rPr lang="en-US" sz="1400" dirty="0">
                <a:solidFill>
                  <a:schemeClr val="tx1"/>
                </a:solidFill>
              </a:rPr>
              <a:t> &amp;</a:t>
            </a:r>
            <a:r>
              <a:rPr lang="el-GR" sz="1400" dirty="0">
                <a:solidFill>
                  <a:schemeClr val="tx1"/>
                </a:solidFill>
              </a:rPr>
              <a:t> Μεταποίηση Γεωργικών Προϊόντων - Αλιεία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79B4749A-534F-4124-AEDA-CFF3FB21DDFD}"/>
              </a:ext>
            </a:extLst>
          </p:cNvPr>
          <p:cNvSpPr/>
          <p:nvPr/>
        </p:nvSpPr>
        <p:spPr>
          <a:xfrm>
            <a:off x="3523046" y="4019008"/>
            <a:ext cx="2458067" cy="895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Εναλλακτικές Μορφές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Τ</a:t>
            </a:r>
            <a:r>
              <a:rPr lang="el-G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ουρισμού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84DA61DD-6700-4646-8379-7FF2472D65C9}"/>
              </a:ext>
            </a:extLst>
          </p:cNvPr>
          <p:cNvSpPr/>
          <p:nvPr/>
        </p:nvSpPr>
        <p:spPr>
          <a:xfrm>
            <a:off x="6212174" y="1820331"/>
            <a:ext cx="2458068" cy="8762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Νέο Επιχειρείν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10DA9E2-9D6E-4B66-AB02-2E9E1B26C1BE}"/>
              </a:ext>
            </a:extLst>
          </p:cNvPr>
          <p:cNvSpPr/>
          <p:nvPr/>
        </p:nvSpPr>
        <p:spPr>
          <a:xfrm>
            <a:off x="6212174" y="2910972"/>
            <a:ext cx="2458068" cy="8600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Μεταποίηση - Εφοδιαστική Αλυσίδα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1DDFAE73-BFA4-4C2D-85E7-EC99A9C57231}"/>
              </a:ext>
            </a:extLst>
          </p:cNvPr>
          <p:cNvSpPr/>
          <p:nvPr/>
        </p:nvSpPr>
        <p:spPr>
          <a:xfrm>
            <a:off x="6212173" y="4019009"/>
            <a:ext cx="2458067" cy="895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Μεγάλες Επενδύσεις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DC49E078-97DD-4002-93DE-61B735C7F8DB}"/>
              </a:ext>
            </a:extLst>
          </p:cNvPr>
          <p:cNvSpPr/>
          <p:nvPr/>
        </p:nvSpPr>
        <p:spPr>
          <a:xfrm>
            <a:off x="8901297" y="1820331"/>
            <a:ext cx="2458069" cy="8762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Δίκαιη Αναπτυξιακή Μετάβαση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F27359E7-1FBA-4171-958E-A974EFD2A7FF}"/>
              </a:ext>
            </a:extLst>
          </p:cNvPr>
          <p:cNvSpPr/>
          <p:nvPr/>
        </p:nvSpPr>
        <p:spPr>
          <a:xfrm>
            <a:off x="8901297" y="2910972"/>
            <a:ext cx="2458069" cy="8600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Επιχειρηματική Εξωστρέφεια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EF2D2DF3-E2F2-4561-A96C-4C0A40C47AEA}"/>
              </a:ext>
            </a:extLst>
          </p:cNvPr>
          <p:cNvSpPr/>
          <p:nvPr/>
        </p:nvSpPr>
        <p:spPr>
          <a:xfrm>
            <a:off x="8901298" y="4015139"/>
            <a:ext cx="2458068" cy="8989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Ευρωπαϊκές αλυσίδες αξίας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340BFA1C-AF62-4863-813C-D66200A5C3D0}"/>
              </a:ext>
            </a:extLst>
          </p:cNvPr>
          <p:cNvSpPr/>
          <p:nvPr/>
        </p:nvSpPr>
        <p:spPr>
          <a:xfrm>
            <a:off x="664308" y="1763687"/>
            <a:ext cx="339221" cy="324464"/>
          </a:xfrm>
          <a:prstGeom prst="ellipse">
            <a:avLst/>
          </a:prstGeom>
          <a:solidFill>
            <a:schemeClr val="accent2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0FE0CE48-0C0A-4E24-8EA1-4F1F00596D48}"/>
              </a:ext>
            </a:extLst>
          </p:cNvPr>
          <p:cNvSpPr/>
          <p:nvPr/>
        </p:nvSpPr>
        <p:spPr>
          <a:xfrm>
            <a:off x="3390302" y="1763687"/>
            <a:ext cx="339221" cy="324464"/>
          </a:xfrm>
          <a:prstGeom prst="ellipse">
            <a:avLst/>
          </a:prstGeom>
          <a:solidFill>
            <a:schemeClr val="accent4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9CB40EE3-5773-488F-9851-0D245A926EBD}"/>
              </a:ext>
            </a:extLst>
          </p:cNvPr>
          <p:cNvSpPr/>
          <p:nvPr/>
        </p:nvSpPr>
        <p:spPr>
          <a:xfrm>
            <a:off x="6059817" y="1763687"/>
            <a:ext cx="339221" cy="3244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445825E5-386B-46CA-BD06-440F9120634C}"/>
              </a:ext>
            </a:extLst>
          </p:cNvPr>
          <p:cNvSpPr/>
          <p:nvPr/>
        </p:nvSpPr>
        <p:spPr>
          <a:xfrm>
            <a:off x="8769745" y="1763687"/>
            <a:ext cx="339221" cy="324464"/>
          </a:xfrm>
          <a:prstGeom prst="ellipse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2751D2D8-7B7F-4DA0-A356-4DD88F423DD6}"/>
              </a:ext>
            </a:extLst>
          </p:cNvPr>
          <p:cNvSpPr/>
          <p:nvPr/>
        </p:nvSpPr>
        <p:spPr>
          <a:xfrm>
            <a:off x="745414" y="2844356"/>
            <a:ext cx="339221" cy="324464"/>
          </a:xfrm>
          <a:prstGeom prst="ellipse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id="{22CAE5EB-0ECB-45B1-B9D5-3AE6863196B6}"/>
              </a:ext>
            </a:extLst>
          </p:cNvPr>
          <p:cNvSpPr/>
          <p:nvPr/>
        </p:nvSpPr>
        <p:spPr>
          <a:xfrm>
            <a:off x="3390301" y="2843374"/>
            <a:ext cx="339221" cy="324464"/>
          </a:xfrm>
          <a:prstGeom prst="ellipse">
            <a:avLst/>
          </a:prstGeom>
          <a:solidFill>
            <a:schemeClr val="accent5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30" name="Οβάλ 29">
            <a:extLst>
              <a:ext uri="{FF2B5EF4-FFF2-40B4-BE49-F238E27FC236}">
                <a16:creationId xmlns:a16="http://schemas.microsoft.com/office/drawing/2014/main" id="{7C84AB19-69FD-481A-A5D9-CC89E29F5D87}"/>
              </a:ext>
            </a:extLst>
          </p:cNvPr>
          <p:cNvSpPr/>
          <p:nvPr/>
        </p:nvSpPr>
        <p:spPr>
          <a:xfrm>
            <a:off x="6090508" y="2843374"/>
            <a:ext cx="339221" cy="324464"/>
          </a:xfrm>
          <a:prstGeom prst="ellipse">
            <a:avLst/>
          </a:prstGeom>
          <a:solidFill>
            <a:schemeClr val="accent2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</a:p>
        </p:txBody>
      </p:sp>
      <p:sp>
        <p:nvSpPr>
          <p:cNvPr id="31" name="Οβάλ 30">
            <a:extLst>
              <a:ext uri="{FF2B5EF4-FFF2-40B4-BE49-F238E27FC236}">
                <a16:creationId xmlns:a16="http://schemas.microsoft.com/office/drawing/2014/main" id="{33A9E18D-9064-43F1-A4B1-20FCB6FA7BBD}"/>
              </a:ext>
            </a:extLst>
          </p:cNvPr>
          <p:cNvSpPr/>
          <p:nvPr/>
        </p:nvSpPr>
        <p:spPr>
          <a:xfrm>
            <a:off x="8790713" y="2842392"/>
            <a:ext cx="339221" cy="3244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8</a:t>
            </a:r>
          </a:p>
        </p:txBody>
      </p:sp>
      <p:sp>
        <p:nvSpPr>
          <p:cNvPr id="32" name="Οβάλ 31">
            <a:extLst>
              <a:ext uri="{FF2B5EF4-FFF2-40B4-BE49-F238E27FC236}">
                <a16:creationId xmlns:a16="http://schemas.microsoft.com/office/drawing/2014/main" id="{01AFD143-DD10-4F8A-8E40-3E56443A13CB}"/>
              </a:ext>
            </a:extLst>
          </p:cNvPr>
          <p:cNvSpPr/>
          <p:nvPr/>
        </p:nvSpPr>
        <p:spPr>
          <a:xfrm>
            <a:off x="664308" y="3989399"/>
            <a:ext cx="339221" cy="324464"/>
          </a:xfrm>
          <a:prstGeom prst="ellipse">
            <a:avLst/>
          </a:prstGeom>
          <a:solidFill>
            <a:schemeClr val="accent2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9</a:t>
            </a:r>
          </a:p>
        </p:txBody>
      </p:sp>
      <p:sp>
        <p:nvSpPr>
          <p:cNvPr id="33" name="Οβάλ 32">
            <a:extLst>
              <a:ext uri="{FF2B5EF4-FFF2-40B4-BE49-F238E27FC236}">
                <a16:creationId xmlns:a16="http://schemas.microsoft.com/office/drawing/2014/main" id="{7453C6D4-AA82-439E-85C0-C98B6A03C74D}"/>
              </a:ext>
            </a:extLst>
          </p:cNvPr>
          <p:cNvSpPr/>
          <p:nvPr/>
        </p:nvSpPr>
        <p:spPr>
          <a:xfrm>
            <a:off x="3407203" y="4011833"/>
            <a:ext cx="339221" cy="32446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452B71-1135-4EE6-B228-D4B75D562166}"/>
              </a:ext>
            </a:extLst>
          </p:cNvPr>
          <p:cNvSpPr txBox="1"/>
          <p:nvPr/>
        </p:nvSpPr>
        <p:spPr>
          <a:xfrm>
            <a:off x="3355587" y="3984110"/>
            <a:ext cx="4621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5" name="Οβάλ 34">
            <a:extLst>
              <a:ext uri="{FF2B5EF4-FFF2-40B4-BE49-F238E27FC236}">
                <a16:creationId xmlns:a16="http://schemas.microsoft.com/office/drawing/2014/main" id="{0830C0B2-ACDF-4A48-9D39-DDE80931293B}"/>
              </a:ext>
            </a:extLst>
          </p:cNvPr>
          <p:cNvSpPr/>
          <p:nvPr/>
        </p:nvSpPr>
        <p:spPr>
          <a:xfrm>
            <a:off x="6126980" y="4005309"/>
            <a:ext cx="339221" cy="32446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6" name="Οβάλ 35">
            <a:extLst>
              <a:ext uri="{FF2B5EF4-FFF2-40B4-BE49-F238E27FC236}">
                <a16:creationId xmlns:a16="http://schemas.microsoft.com/office/drawing/2014/main" id="{FFCD4263-A5C4-4CA5-BB3E-469C2F1A38A0}"/>
              </a:ext>
            </a:extLst>
          </p:cNvPr>
          <p:cNvSpPr/>
          <p:nvPr/>
        </p:nvSpPr>
        <p:spPr>
          <a:xfrm>
            <a:off x="8790713" y="3989399"/>
            <a:ext cx="339221" cy="32446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9A3E81-2450-46B9-A0B9-6604BFCCC7D5}"/>
              </a:ext>
            </a:extLst>
          </p:cNvPr>
          <p:cNvSpPr txBox="1"/>
          <p:nvPr/>
        </p:nvSpPr>
        <p:spPr>
          <a:xfrm>
            <a:off x="6092089" y="3983870"/>
            <a:ext cx="42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154C7D-2EAD-4E10-8CD7-8A00BC727B41}"/>
              </a:ext>
            </a:extLst>
          </p:cNvPr>
          <p:cNvSpPr txBox="1"/>
          <p:nvPr/>
        </p:nvSpPr>
        <p:spPr>
          <a:xfrm>
            <a:off x="8769745" y="3985392"/>
            <a:ext cx="427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1" name="Θέση αριθμού διαφάνειας 4">
            <a:extLst>
              <a:ext uri="{FF2B5EF4-FFF2-40B4-BE49-F238E27FC236}">
                <a16:creationId xmlns:a16="http://schemas.microsoft.com/office/drawing/2014/main" id="{E442857D-C953-491C-BFC4-229D5ECF3682}"/>
              </a:ext>
            </a:extLst>
          </p:cNvPr>
          <p:cNvSpPr txBox="1">
            <a:spLocks/>
          </p:cNvSpPr>
          <p:nvPr/>
        </p:nvSpPr>
        <p:spPr>
          <a:xfrm>
            <a:off x="8782290" y="63681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algn="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B89AD0-5E52-43D0-8D21-B78DFF691991}" type="slidenum">
              <a:rPr lang="el-GR"/>
              <a:pPr/>
              <a:t>3</a:t>
            </a:fld>
            <a:endParaRPr lang="el-GR" dirty="0"/>
          </a:p>
        </p:txBody>
      </p:sp>
      <p:sp>
        <p:nvSpPr>
          <p:cNvPr id="43" name="Ορθογώνιο 42">
            <a:extLst>
              <a:ext uri="{FF2B5EF4-FFF2-40B4-BE49-F238E27FC236}">
                <a16:creationId xmlns:a16="http://schemas.microsoft.com/office/drawing/2014/main" id="{2A068160-7A0A-4941-83FA-CDDF98F44A84}"/>
              </a:ext>
            </a:extLst>
          </p:cNvPr>
          <p:cNvSpPr/>
          <p:nvPr/>
        </p:nvSpPr>
        <p:spPr>
          <a:xfrm>
            <a:off x="4861474" y="5096930"/>
            <a:ext cx="2579732" cy="830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Επιχειρηματικότητα 360</a:t>
            </a:r>
            <a:r>
              <a:rPr lang="el-GR" sz="16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Οβάλ 44">
            <a:extLst>
              <a:ext uri="{FF2B5EF4-FFF2-40B4-BE49-F238E27FC236}">
                <a16:creationId xmlns:a16="http://schemas.microsoft.com/office/drawing/2014/main" id="{E86D71DE-8ABD-4F03-A5B5-4B82DD3958AD}"/>
              </a:ext>
            </a:extLst>
          </p:cNvPr>
          <p:cNvSpPr/>
          <p:nvPr/>
        </p:nvSpPr>
        <p:spPr>
          <a:xfrm>
            <a:off x="4691863" y="5030878"/>
            <a:ext cx="339221" cy="32446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E2C654-6B90-46B4-A85B-54406FF1C269}"/>
              </a:ext>
            </a:extLst>
          </p:cNvPr>
          <p:cNvSpPr txBox="1"/>
          <p:nvPr/>
        </p:nvSpPr>
        <p:spPr>
          <a:xfrm>
            <a:off x="4627077" y="5008444"/>
            <a:ext cx="46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5666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05D0EA0B-D2A5-42BD-B1B7-74A3E25E96F1}"/>
              </a:ext>
            </a:extLst>
          </p:cNvPr>
          <p:cNvSpPr/>
          <p:nvPr/>
        </p:nvSpPr>
        <p:spPr>
          <a:xfrm>
            <a:off x="1942137" y="4628160"/>
            <a:ext cx="8692731" cy="89234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8D011A6-523E-400F-B8CE-D70BD134E7B1}"/>
              </a:ext>
            </a:extLst>
          </p:cNvPr>
          <p:cNvSpPr/>
          <p:nvPr/>
        </p:nvSpPr>
        <p:spPr>
          <a:xfrm>
            <a:off x="2213200" y="4448049"/>
            <a:ext cx="8660207" cy="1317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>
                <a:solidFill>
                  <a:schemeClr val="tx1"/>
                </a:solidFill>
              </a:rPr>
              <a:t>Η προβλεπόμενη ενίσχυση του ΧΠΕ για την Περιφέρεια Δυτικής Μακεδονίας, τη Μεγαλόπολη, την Τρίπολη, την Οιχαλία και την Γορτυνία είναι προσαυξημένη κατά 10%. </a:t>
            </a:r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27DD6D4B-8DB5-4067-8598-9C2F039FE1B4}"/>
              </a:ext>
            </a:extLst>
          </p:cNvPr>
          <p:cNvSpPr txBox="1">
            <a:spLocks/>
          </p:cNvSpPr>
          <p:nvPr/>
        </p:nvSpPr>
        <p:spPr>
          <a:xfrm>
            <a:off x="594852" y="204828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l-GR" dirty="0"/>
              <a:t> Ανώτατα ποσοστά περιφερειακής ενίσχυσης</a:t>
            </a:r>
          </a:p>
          <a:p>
            <a:r>
              <a:rPr lang="el-GR" dirty="0"/>
              <a:t> βάσει του νέου ΧΠΕ 2022-2027 στις περιοχές ΔΑΜ</a:t>
            </a: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A2E2D80C-9245-49AA-AB69-94E34D0F0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37071"/>
              </p:ext>
            </p:extLst>
          </p:nvPr>
        </p:nvGraphicFramePr>
        <p:xfrm>
          <a:off x="1335395" y="1543249"/>
          <a:ext cx="9657001" cy="25200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64983">
                  <a:extLst>
                    <a:ext uri="{9D8B030D-6E8A-4147-A177-3AD203B41FA5}">
                      <a16:colId xmlns:a16="http://schemas.microsoft.com/office/drawing/2014/main" val="1234415391"/>
                    </a:ext>
                  </a:extLst>
                </a:gridCol>
                <a:gridCol w="2164006">
                  <a:extLst>
                    <a:ext uri="{9D8B030D-6E8A-4147-A177-3AD203B41FA5}">
                      <a16:colId xmlns:a16="http://schemas.microsoft.com/office/drawing/2014/main" val="1238015414"/>
                    </a:ext>
                  </a:extLst>
                </a:gridCol>
                <a:gridCol w="2164006">
                  <a:extLst>
                    <a:ext uri="{9D8B030D-6E8A-4147-A177-3AD203B41FA5}">
                      <a16:colId xmlns:a16="http://schemas.microsoft.com/office/drawing/2014/main" val="3568637417"/>
                    </a:ext>
                  </a:extLst>
                </a:gridCol>
                <a:gridCol w="2164006">
                  <a:extLst>
                    <a:ext uri="{9D8B030D-6E8A-4147-A177-3AD203B41FA5}">
                      <a16:colId xmlns:a16="http://schemas.microsoft.com/office/drawing/2014/main" val="1753916694"/>
                    </a:ext>
                  </a:extLst>
                </a:gridCol>
              </a:tblGrid>
              <a:tr h="487160">
                <a:tc rowSpan="2"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Περιοχές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5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Μέγιστες Εντάσεις Ενίσχυσης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633322"/>
                  </a:ext>
                </a:extLst>
              </a:tr>
              <a:tr h="69417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Μεγάλες Επιχειρήσεις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Μεσαίες Επιχειρήσεις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Μικρές Επιχειρήσεις 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366519"/>
                  </a:ext>
                </a:extLst>
              </a:tr>
              <a:tr h="669371">
                <a:tc>
                  <a:txBody>
                    <a:bodyPr/>
                    <a:lstStyle/>
                    <a:p>
                      <a:r>
                        <a:rPr lang="en-US" sz="1500" b="1" dirty="0"/>
                        <a:t>1</a:t>
                      </a:r>
                      <a:r>
                        <a:rPr lang="el-GR" sz="1500" b="1" dirty="0"/>
                        <a:t>. Περιφέρεια Δυτική Μακεδονία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chemeClr val="tx1"/>
                          </a:solidFill>
                        </a:rPr>
                        <a:t>50 %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1122559"/>
                  </a:ext>
                </a:extLst>
              </a:tr>
              <a:tr h="669371">
                <a:tc>
                  <a:txBody>
                    <a:bodyPr/>
                    <a:lstStyle/>
                    <a:p>
                      <a:r>
                        <a:rPr lang="en-US" sz="1500" b="1" dirty="0"/>
                        <a:t>2</a:t>
                      </a:r>
                      <a:r>
                        <a:rPr lang="el-GR" sz="1500" b="1" dirty="0"/>
                        <a:t>. Μεγαλόπολη</a:t>
                      </a:r>
                    </a:p>
                    <a:p>
                      <a:r>
                        <a:rPr lang="el-GR" sz="1500" b="1" dirty="0"/>
                        <a:t> Τρίπολη, Οιχαλία, Γορτυνία,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chemeClr val="tx1"/>
                          </a:solidFill>
                        </a:rPr>
                        <a:t>50 %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2271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F90DDF-A117-46D5-9944-B13251AFCA60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7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F6512EA0-2311-4C64-9090-57C89529D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check4you - Your New Life In Switzerland, On Easy Mode!">
            <a:extLst>
              <a:ext uri="{FF2B5EF4-FFF2-40B4-BE49-F238E27FC236}">
                <a16:creationId xmlns:a16="http://schemas.microsoft.com/office/drawing/2014/main" id="{CFC49192-384C-482D-A4E2-BF157448B7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80375" y="432080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01E28C2B-4EA6-444B-9B57-0ECCB635B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32" y="4750179"/>
            <a:ext cx="648304" cy="6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Θέση αριθμού διαφάνειας 4">
            <a:extLst>
              <a:ext uri="{FF2B5EF4-FFF2-40B4-BE49-F238E27FC236}">
                <a16:creationId xmlns:a16="http://schemas.microsoft.com/office/drawing/2014/main" id="{D6BAFEE1-8876-4ACB-981D-EC8F90F4A033}"/>
              </a:ext>
            </a:extLst>
          </p:cNvPr>
          <p:cNvSpPr txBox="1">
            <a:spLocks/>
          </p:cNvSpPr>
          <p:nvPr/>
        </p:nvSpPr>
        <p:spPr>
          <a:xfrm>
            <a:off x="8782290" y="63681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algn="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B89AD0-5E52-43D0-8D21-B78DFF691991}" type="slidenum">
              <a:rPr lang="el-GR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14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55E45197-9B61-4A9C-9B8A-631B2503ED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32108" y="4599122"/>
            <a:ext cx="4480948" cy="648000"/>
          </a:xfrm>
          <a:prstGeom prst="rect">
            <a:avLst/>
          </a:prstGeom>
        </p:spPr>
      </p:pic>
      <p:sp>
        <p:nvSpPr>
          <p:cNvPr id="30" name="Ορθογώνιο: Ψαλίδισμα διαγώνιων γωνιών 29">
            <a:extLst>
              <a:ext uri="{FF2B5EF4-FFF2-40B4-BE49-F238E27FC236}">
                <a16:creationId xmlns:a16="http://schemas.microsoft.com/office/drawing/2014/main" id="{998E5FDF-A87A-4D50-B0C6-001D29014C5C}"/>
              </a:ext>
            </a:extLst>
          </p:cNvPr>
          <p:cNvSpPr/>
          <p:nvPr/>
        </p:nvSpPr>
        <p:spPr>
          <a:xfrm>
            <a:off x="1483637" y="3137688"/>
            <a:ext cx="4484629" cy="646331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26" name="Ορθογώνιο: Ψαλίδισμα διαγώνιων γωνιών 25">
            <a:extLst>
              <a:ext uri="{FF2B5EF4-FFF2-40B4-BE49-F238E27FC236}">
                <a16:creationId xmlns:a16="http://schemas.microsoft.com/office/drawing/2014/main" id="{64FFAE9D-9F2C-4187-AA35-E989F8DBA9C0}"/>
              </a:ext>
            </a:extLst>
          </p:cNvPr>
          <p:cNvSpPr/>
          <p:nvPr/>
        </p:nvSpPr>
        <p:spPr>
          <a:xfrm>
            <a:off x="1464209" y="1679414"/>
            <a:ext cx="4484629" cy="646331"/>
          </a:xfrm>
          <a:prstGeom prst="snip2DiagRect">
            <a:avLst/>
          </a:prstGeom>
          <a:solidFill>
            <a:srgbClr val="BA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74461B0F-9404-4021-BA9C-2912B8CDB5A3}"/>
              </a:ext>
            </a:extLst>
          </p:cNvPr>
          <p:cNvSpPr txBox="1">
            <a:spLocks/>
          </p:cNvSpPr>
          <p:nvPr/>
        </p:nvSpPr>
        <p:spPr>
          <a:xfrm>
            <a:off x="609600" y="307076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Άξονες Κυβερνητικής πολιτικής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 Έκθεση Επιτροπής </a:t>
            </a:r>
            <a:r>
              <a:rPr kumimoji="0" lang="el-GR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Πισσαρίδη</a:t>
            </a: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Ταμείο Ανάκαμψης, Στόχοι ΕΣΠΑ, Νέος ΧΠΕ]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A79D7-4AEE-4384-83DF-48D41FCC185D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5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C5708E40-F322-460B-AD24-2FFCFB4FE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71CDF868-E215-4B47-A9BA-33D6919DA0E7}"/>
              </a:ext>
            </a:extLst>
          </p:cNvPr>
          <p:cNvSpPr/>
          <p:nvPr/>
        </p:nvSpPr>
        <p:spPr>
          <a:xfrm>
            <a:off x="1532108" y="1689103"/>
            <a:ext cx="4364763" cy="6837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1"/>
                </a:solidFill>
              </a:rPr>
              <a:t>Πράσινη Μετάβαση – </a:t>
            </a:r>
          </a:p>
          <a:p>
            <a:pPr algn="ctr"/>
            <a:r>
              <a:rPr lang="el-GR" sz="1400" b="1" dirty="0">
                <a:solidFill>
                  <a:schemeClr val="tx1"/>
                </a:solidFill>
              </a:rPr>
              <a:t>Ενεργειακός Μετασχηματισμός &amp; Κυκλική Οικονομία 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17CDDAA2-E832-49C9-B379-68D8214E2C0C}"/>
              </a:ext>
            </a:extLst>
          </p:cNvPr>
          <p:cNvSpPr/>
          <p:nvPr/>
        </p:nvSpPr>
        <p:spPr>
          <a:xfrm>
            <a:off x="1625182" y="3089686"/>
            <a:ext cx="4380694" cy="72734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1"/>
                </a:solidFill>
              </a:rPr>
              <a:t>Αύξηση Απασχόλησης, ενίσχυση δεξιοτήτων,</a:t>
            </a:r>
          </a:p>
          <a:p>
            <a:pPr algn="ctr"/>
            <a:r>
              <a:rPr lang="el-GR" sz="1400" b="1" dirty="0">
                <a:solidFill>
                  <a:schemeClr val="tx1"/>
                </a:solidFill>
              </a:rPr>
              <a:t> κοινωνική συνοχή</a:t>
            </a: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F9B4508D-2DE8-4839-BA78-B9A79038F5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2549" y="1636051"/>
            <a:ext cx="689694" cy="689694"/>
          </a:xfrm>
          <a:prstGeom prst="rect">
            <a:avLst/>
          </a:prstGeom>
        </p:spPr>
      </p:pic>
      <p:sp>
        <p:nvSpPr>
          <p:cNvPr id="27" name="Ορθογώνιο: Ψαλίδισμα διαγώνιων γωνιών 26">
            <a:extLst>
              <a:ext uri="{FF2B5EF4-FFF2-40B4-BE49-F238E27FC236}">
                <a16:creationId xmlns:a16="http://schemas.microsoft.com/office/drawing/2014/main" id="{97848E75-6B01-47C6-9924-BC3E4763CFA8}"/>
              </a:ext>
            </a:extLst>
          </p:cNvPr>
          <p:cNvSpPr/>
          <p:nvPr/>
        </p:nvSpPr>
        <p:spPr>
          <a:xfrm>
            <a:off x="1481232" y="2410819"/>
            <a:ext cx="4484629" cy="646331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1"/>
                </a:solidFill>
              </a:rPr>
              <a:t>Ψηφιακός Μετασχηματισμός</a:t>
            </a:r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9EA39E1B-3E1A-4DF6-B41E-395788EB19E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502" y="2383582"/>
            <a:ext cx="683741" cy="675971"/>
          </a:xfrm>
          <a:prstGeom prst="rect">
            <a:avLst/>
          </a:prstGeom>
        </p:spPr>
      </p:pic>
      <p:pic>
        <p:nvPicPr>
          <p:cNvPr id="32" name="Εικόνα 31">
            <a:extLst>
              <a:ext uri="{FF2B5EF4-FFF2-40B4-BE49-F238E27FC236}">
                <a16:creationId xmlns:a16="http://schemas.microsoft.com/office/drawing/2014/main" id="{3BA835E1-992F-4708-A7AB-0F916C63F34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502" y="3093704"/>
            <a:ext cx="683741" cy="690315"/>
          </a:xfrm>
          <a:prstGeom prst="rect">
            <a:avLst/>
          </a:prstGeom>
        </p:spPr>
      </p:pic>
      <p:pic>
        <p:nvPicPr>
          <p:cNvPr id="33" name="Εικόνα 32">
            <a:extLst>
              <a:ext uri="{FF2B5EF4-FFF2-40B4-BE49-F238E27FC236}">
                <a16:creationId xmlns:a16="http://schemas.microsoft.com/office/drawing/2014/main" id="{98015E22-1E29-4AB8-B4D8-680C658996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84913" y="3870829"/>
            <a:ext cx="4480948" cy="64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BE41852-9036-4176-8A7B-07C04FE9D4DC}"/>
              </a:ext>
            </a:extLst>
          </p:cNvPr>
          <p:cNvSpPr txBox="1"/>
          <p:nvPr/>
        </p:nvSpPr>
        <p:spPr>
          <a:xfrm>
            <a:off x="1655786" y="3963709"/>
            <a:ext cx="4293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b="1" dirty="0"/>
              <a:t>Προώθηση της έρευνας και της καινοτομίας / Ενίσχυση εξωστρέφειας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AAB599-713F-4041-94CD-66F05F94BD54}"/>
              </a:ext>
            </a:extLst>
          </p:cNvPr>
          <p:cNvSpPr txBox="1"/>
          <p:nvPr/>
        </p:nvSpPr>
        <p:spPr>
          <a:xfrm>
            <a:off x="1625182" y="4688940"/>
            <a:ext cx="4021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b="1" dirty="0"/>
              <a:t>Τουρισμός: Βελτίωση της ποιότητας των υπηρεσιών/ενίσχυση διεθνούς εικόνας</a:t>
            </a: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DCD17A6-AF24-4B64-B119-9F5885D28F6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654" y="3842425"/>
            <a:ext cx="697714" cy="689694"/>
          </a:xfrm>
          <a:prstGeom prst="rect">
            <a:avLst/>
          </a:prstGeom>
        </p:spPr>
      </p:pic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1DE71E51-BFE3-4D9B-9361-8494D6A33B6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595" y="4566413"/>
            <a:ext cx="717648" cy="742114"/>
          </a:xfrm>
          <a:prstGeom prst="rect">
            <a:avLst/>
          </a:prstGeom>
        </p:spPr>
      </p:pic>
      <p:pic>
        <p:nvPicPr>
          <p:cNvPr id="42" name="Εικόνα 41">
            <a:extLst>
              <a:ext uri="{FF2B5EF4-FFF2-40B4-BE49-F238E27FC236}">
                <a16:creationId xmlns:a16="http://schemas.microsoft.com/office/drawing/2014/main" id="{89D3F47E-C9E7-4267-B9BF-1AEDE9EE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32108" y="5335243"/>
            <a:ext cx="4480948" cy="648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47A79C6-69DA-4632-8D05-B6057ECE0BC1}"/>
              </a:ext>
            </a:extLst>
          </p:cNvPr>
          <p:cNvSpPr txBox="1"/>
          <p:nvPr/>
        </p:nvSpPr>
        <p:spPr>
          <a:xfrm>
            <a:off x="1712824" y="5505354"/>
            <a:ext cx="40214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b="1" dirty="0"/>
              <a:t>Αγροδιατροφή: μεγέθυνση και εκσυγχρονισμός</a:t>
            </a:r>
          </a:p>
        </p:txBody>
      </p:sp>
      <p:pic>
        <p:nvPicPr>
          <p:cNvPr id="45" name="Εικόνα 44">
            <a:extLst>
              <a:ext uri="{FF2B5EF4-FFF2-40B4-BE49-F238E27FC236}">
                <a16:creationId xmlns:a16="http://schemas.microsoft.com/office/drawing/2014/main" id="{95DED449-AE11-4F4E-B12E-85C47AF6516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2981" y="5325423"/>
            <a:ext cx="692493" cy="684624"/>
          </a:xfrm>
          <a:prstGeom prst="rect">
            <a:avLst/>
          </a:prstGeom>
        </p:spPr>
      </p:pic>
      <p:sp>
        <p:nvSpPr>
          <p:cNvPr id="46" name="Βέλος: Ραβδωτό δεξιό 45">
            <a:extLst>
              <a:ext uri="{FF2B5EF4-FFF2-40B4-BE49-F238E27FC236}">
                <a16:creationId xmlns:a16="http://schemas.microsoft.com/office/drawing/2014/main" id="{31366855-D065-487C-B2AC-B9763AAE4945}"/>
              </a:ext>
            </a:extLst>
          </p:cNvPr>
          <p:cNvSpPr/>
          <p:nvPr/>
        </p:nvSpPr>
        <p:spPr>
          <a:xfrm>
            <a:off x="6574191" y="3239104"/>
            <a:ext cx="1425677" cy="1089829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Θέση αριθμού διαφάνειας 4">
            <a:extLst>
              <a:ext uri="{FF2B5EF4-FFF2-40B4-BE49-F238E27FC236}">
                <a16:creationId xmlns:a16="http://schemas.microsoft.com/office/drawing/2014/main" id="{4ACD5EC4-F00F-4AD8-BDBB-8F635B00B41C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767F1E-8632-4D43-8984-ED396EC71CBB}"/>
              </a:ext>
            </a:extLst>
          </p:cNvPr>
          <p:cNvSpPr txBox="1"/>
          <p:nvPr/>
        </p:nvSpPr>
        <p:spPr>
          <a:xfrm>
            <a:off x="8150942" y="313768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1057AC"/>
                </a:solidFill>
              </a:rPr>
              <a:t>Δημιουργία </a:t>
            </a:r>
          </a:p>
          <a:p>
            <a:pPr algn="ctr"/>
            <a:r>
              <a:rPr lang="el-GR" sz="2400" b="1" dirty="0">
                <a:solidFill>
                  <a:srgbClr val="1057AC"/>
                </a:solidFill>
              </a:rPr>
              <a:t>Νέων Καθεστώτων Ενισχύσεων </a:t>
            </a:r>
          </a:p>
        </p:txBody>
      </p:sp>
    </p:spTree>
    <p:extLst>
      <p:ext uri="{BB962C8B-B14F-4D97-AF65-F5344CB8AC3E}">
        <p14:creationId xmlns:p14="http://schemas.microsoft.com/office/powerpoint/2010/main" val="88639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BC5FFABB-B967-4F06-92A8-3C62041A29EA}"/>
              </a:ext>
            </a:extLst>
          </p:cNvPr>
          <p:cNvSpPr txBox="1">
            <a:spLocks/>
          </p:cNvSpPr>
          <p:nvPr/>
        </p:nvSpPr>
        <p:spPr>
          <a:xfrm>
            <a:off x="597044" y="91579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lang="el-GR" sz="2400" b="1" kern="0" dirty="0">
                <a:latin typeface="Calibri"/>
              </a:rPr>
              <a:t>Ψηφιακός &amp; Τεχνολογικός Μετασχηματισμός Επιχειρήσεων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Google Shape;14199;g87a8f27973_0_1028">
            <a:extLst>
              <a:ext uri="{FF2B5EF4-FFF2-40B4-BE49-F238E27FC236}">
                <a16:creationId xmlns:a16="http://schemas.microsoft.com/office/drawing/2014/main" id="{CB005BEB-4962-44F3-911C-A19D6D4A6F5D}"/>
              </a:ext>
            </a:extLst>
          </p:cNvPr>
          <p:cNvSpPr/>
          <p:nvPr/>
        </p:nvSpPr>
        <p:spPr>
          <a:xfrm>
            <a:off x="6941285" y="2718745"/>
            <a:ext cx="2547985" cy="828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Φορέας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Υπαγωγής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8F75D-A8D3-4823-AA47-61ED39F4BD34}"/>
              </a:ext>
            </a:extLst>
          </p:cNvPr>
          <p:cNvSpPr txBox="1"/>
          <p:nvPr/>
        </p:nvSpPr>
        <p:spPr>
          <a:xfrm>
            <a:off x="1499458" y="1787443"/>
            <a:ext cx="393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Δικαιούχοι: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Όλα τα είδη επιχειρήσεων (Πολύ Μικρές, Μικρές Επιχειρήσεις, Μεσαίες, Μεγάλες)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EBB88-9AC1-46D2-BC04-3BD5470F2104}"/>
              </a:ext>
            </a:extLst>
          </p:cNvPr>
          <p:cNvSpPr txBox="1"/>
          <p:nvPr/>
        </p:nvSpPr>
        <p:spPr>
          <a:xfrm>
            <a:off x="1494053" y="3975767"/>
            <a:ext cx="4341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Επιλέξιμες Δαπάνες </a:t>
            </a:r>
            <a:r>
              <a:rPr kumimoji="0" lang="el-GR" sz="16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l-GR" sz="1600" u="sng" kern="0" dirty="0">
                <a:solidFill>
                  <a:prstClr val="black"/>
                </a:solidFill>
              </a:rPr>
              <a:t>χαρακτήρας </a:t>
            </a:r>
            <a:r>
              <a:rPr kumimoji="0" lang="el-GR" sz="16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αρχικής επένδυσης) </a:t>
            </a: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Δ</a:t>
            </a:r>
            <a:r>
              <a:rPr kumimoji="0" lang="el-G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απάνες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 εντός και ε</a:t>
            </a:r>
            <a:r>
              <a:rPr lang="el-GR" sz="1600" kern="0" dirty="0" err="1">
                <a:solidFill>
                  <a:prstClr val="black"/>
                </a:solidFill>
                <a:sym typeface="Wingdings" panose="05000000000000000000" pitchFamily="2" charset="2"/>
              </a:rPr>
              <a:t>κτός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περιφερειακώ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ν ενισχύσεων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olidFill>
                  <a:prstClr val="black"/>
                </a:solidFill>
                <a:sym typeface="Wingdings" panose="05000000000000000000" pitchFamily="2" charset="2"/>
              </a:rPr>
              <a:t>Επιλέξιμες Δαπάνες</a:t>
            </a:r>
            <a:r>
              <a:rPr lang="el-GR" sz="1600" u="sng" kern="0" dirty="0">
                <a:solidFill>
                  <a:prstClr val="black"/>
                </a:solidFill>
                <a:sym typeface="Wingdings" panose="05000000000000000000" pitchFamily="2" charset="2"/>
              </a:rPr>
              <a:t> (χωρίς το χαρακτήρα αρχικής επένδυση) 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 Δαπάνες εκτός περιφερειακών ενισχύσεων (αυτόνομα)</a:t>
            </a:r>
          </a:p>
        </p:txBody>
      </p:sp>
      <p:pic>
        <p:nvPicPr>
          <p:cNvPr id="9" name="Picture 31" descr="C:\Users\004490\Desktop\Icons MS office files\Issues\Clipboard\Outline\Clipboard-outline_0001_maroon.png">
            <a:extLst>
              <a:ext uri="{FF2B5EF4-FFF2-40B4-BE49-F238E27FC236}">
                <a16:creationId xmlns:a16="http://schemas.microsoft.com/office/drawing/2014/main" id="{F1CB628A-3B00-4B3E-8084-DBDCFF13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7" y="2944528"/>
            <a:ext cx="760015" cy="7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9959E4-5BB1-4363-833F-9D9F8074A052}"/>
              </a:ext>
            </a:extLst>
          </p:cNvPr>
          <p:cNvSpPr txBox="1"/>
          <p:nvPr/>
        </p:nvSpPr>
        <p:spPr>
          <a:xfrm>
            <a:off x="1457235" y="2879909"/>
            <a:ext cx="45728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ym typeface="Wingdings" panose="05000000000000000000" pitchFamily="2" charset="2"/>
              </a:rPr>
              <a:t>Είδη δραστηριοτήτων: </a:t>
            </a:r>
            <a:r>
              <a:rPr lang="el-GR" sz="1600" kern="0" dirty="0">
                <a:sym typeface="Wingdings" panose="05000000000000000000" pitchFamily="2" charset="2"/>
              </a:rPr>
              <a:t>Τεχνολογική αναβάθμιση μονάδων, περιλαμβανομένου και του ψηφιακού μετασχηματισμού (πλην των  τουριστικών)</a:t>
            </a:r>
            <a:endParaRPr lang="el-GR" sz="1600" u="sng" kern="0" dirty="0"/>
          </a:p>
        </p:txBody>
      </p:sp>
      <p:pic>
        <p:nvPicPr>
          <p:cNvPr id="11" name="Picture 2" descr="Επίπεδη, Σχεδιασμός, Εικονίδιο, Www, Internet, Gui">
            <a:extLst>
              <a:ext uri="{FF2B5EF4-FFF2-40B4-BE49-F238E27FC236}">
                <a16:creationId xmlns:a16="http://schemas.microsoft.com/office/drawing/2014/main" id="{2951DB42-CC63-4EFC-8471-E22D01C9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63" y="4307459"/>
            <a:ext cx="766379" cy="7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eople icon ~ TukTuk Design">
            <a:extLst>
              <a:ext uri="{FF2B5EF4-FFF2-40B4-BE49-F238E27FC236}">
                <a16:creationId xmlns:a16="http://schemas.microsoft.com/office/drawing/2014/main" id="{86759129-FC80-4ED6-9F5E-81BC54D45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7594"/>
          <a:stretch/>
        </p:blipFill>
        <p:spPr bwMode="auto">
          <a:xfrm>
            <a:off x="681889" y="1966489"/>
            <a:ext cx="615586" cy="559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4199;g87a8f27973_0_1028">
            <a:extLst>
              <a:ext uri="{FF2B5EF4-FFF2-40B4-BE49-F238E27FC236}">
                <a16:creationId xmlns:a16="http://schemas.microsoft.com/office/drawing/2014/main" id="{95868517-7721-4F1A-BC20-28639C71445C}"/>
              </a:ext>
            </a:extLst>
          </p:cNvPr>
          <p:cNvSpPr/>
          <p:nvPr/>
        </p:nvSpPr>
        <p:spPr>
          <a:xfrm>
            <a:off x="9597043" y="2718745"/>
            <a:ext cx="1598664" cy="828380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Υπουργείο Ανάπτυξης &amp; Επενδύσεων 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Google Shape;14199;g87a8f27973_0_1028">
            <a:extLst>
              <a:ext uri="{FF2B5EF4-FFF2-40B4-BE49-F238E27FC236}">
                <a16:creationId xmlns:a16="http://schemas.microsoft.com/office/drawing/2014/main" id="{F852D8DF-81EB-4FCA-ACB2-8F1A491C8A78}"/>
              </a:ext>
            </a:extLst>
          </p:cNvPr>
          <p:cNvSpPr/>
          <p:nvPr/>
        </p:nvSpPr>
        <p:spPr>
          <a:xfrm>
            <a:off x="6941285" y="3661014"/>
            <a:ext cx="2547985" cy="831604"/>
          </a:xfrm>
          <a:prstGeom prst="rect">
            <a:avLst/>
          </a:prstGeom>
          <a:solidFill>
            <a:srgbClr val="EFC2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Αξιολόγηση </a:t>
            </a:r>
            <a:endParaRPr lang="en-US" sz="1600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Google Shape;14199;g87a8f27973_0_1028">
            <a:extLst>
              <a:ext uri="{FF2B5EF4-FFF2-40B4-BE49-F238E27FC236}">
                <a16:creationId xmlns:a16="http://schemas.microsoft.com/office/drawing/2014/main" id="{BC9C4BD2-C11D-4624-B09D-A42FC85D02ED}"/>
              </a:ext>
            </a:extLst>
          </p:cNvPr>
          <p:cNvSpPr/>
          <p:nvPr/>
        </p:nvSpPr>
        <p:spPr>
          <a:xfrm>
            <a:off x="9615856" y="3661013"/>
            <a:ext cx="1598665" cy="825013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Άμεση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6" name="Picture 6" descr="Μεγεθυντικό Φακό, Lupe Γυαλί, Γυαλί, Μεγέθυνση">
            <a:extLst>
              <a:ext uri="{FF2B5EF4-FFF2-40B4-BE49-F238E27FC236}">
                <a16:creationId xmlns:a16="http://schemas.microsoft.com/office/drawing/2014/main" id="{A8DA173C-3284-4E9D-9213-4B9CE49E9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63" y="3770119"/>
            <a:ext cx="593567" cy="5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40">
            <a:extLst>
              <a:ext uri="{FF2B5EF4-FFF2-40B4-BE49-F238E27FC236}">
                <a16:creationId xmlns:a16="http://schemas.microsoft.com/office/drawing/2014/main" id="{DD19830D-A684-4833-8C5B-04AC28FB2238}"/>
              </a:ext>
            </a:extLst>
          </p:cNvPr>
          <p:cNvGrpSpPr>
            <a:grpSpLocks noChangeAspect="1"/>
          </p:cNvGrpSpPr>
          <p:nvPr/>
        </p:nvGrpSpPr>
        <p:grpSpPr>
          <a:xfrm>
            <a:off x="7086719" y="2879201"/>
            <a:ext cx="436060" cy="436060"/>
            <a:chOff x="4640263" y="1958975"/>
            <a:chExt cx="123825" cy="122238"/>
          </a:xfrm>
          <a:solidFill>
            <a:schemeClr val="bg1"/>
          </a:solidFill>
          <a:effectLst/>
        </p:grpSpPr>
        <p:sp>
          <p:nvSpPr>
            <p:cNvPr id="18" name="Freeform 150">
              <a:extLst>
                <a:ext uri="{FF2B5EF4-FFF2-40B4-BE49-F238E27FC236}">
                  <a16:creationId xmlns:a16="http://schemas.microsoft.com/office/drawing/2014/main" id="{C2CA5E2D-9918-4A39-BDBE-D671A5A9C2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600" y="1976438"/>
              <a:ext cx="63500" cy="84138"/>
            </a:xfrm>
            <a:custGeom>
              <a:avLst/>
              <a:gdLst>
                <a:gd name="T0" fmla="*/ 264 w 300"/>
                <a:gd name="T1" fmla="*/ 157 h 398"/>
                <a:gd name="T2" fmla="*/ 197 w 300"/>
                <a:gd name="T3" fmla="*/ 157 h 398"/>
                <a:gd name="T4" fmla="*/ 162 w 300"/>
                <a:gd name="T5" fmla="*/ 119 h 398"/>
                <a:gd name="T6" fmla="*/ 162 w 300"/>
                <a:gd name="T7" fmla="*/ 37 h 398"/>
                <a:gd name="T8" fmla="*/ 126 w 300"/>
                <a:gd name="T9" fmla="*/ 0 h 398"/>
                <a:gd name="T10" fmla="*/ 101 w 300"/>
                <a:gd name="T11" fmla="*/ 0 h 398"/>
                <a:gd name="T12" fmla="*/ 86 w 300"/>
                <a:gd name="T13" fmla="*/ 13 h 398"/>
                <a:gd name="T14" fmla="*/ 86 w 300"/>
                <a:gd name="T15" fmla="*/ 61 h 398"/>
                <a:gd name="T16" fmla="*/ 65 w 300"/>
                <a:gd name="T17" fmla="*/ 128 h 398"/>
                <a:gd name="T18" fmla="*/ 13 w 300"/>
                <a:gd name="T19" fmla="*/ 159 h 398"/>
                <a:gd name="T20" fmla="*/ 0 w 300"/>
                <a:gd name="T21" fmla="*/ 159 h 398"/>
                <a:gd name="T22" fmla="*/ 0 w 300"/>
                <a:gd name="T23" fmla="*/ 370 h 398"/>
                <a:gd name="T24" fmla="*/ 14 w 300"/>
                <a:gd name="T25" fmla="*/ 370 h 398"/>
                <a:gd name="T26" fmla="*/ 83 w 300"/>
                <a:gd name="T27" fmla="*/ 384 h 398"/>
                <a:gd name="T28" fmla="*/ 157 w 300"/>
                <a:gd name="T29" fmla="*/ 398 h 398"/>
                <a:gd name="T30" fmla="*/ 300 w 300"/>
                <a:gd name="T31" fmla="*/ 307 h 398"/>
                <a:gd name="T32" fmla="*/ 300 w 300"/>
                <a:gd name="T33" fmla="*/ 192 h 398"/>
                <a:gd name="T34" fmla="*/ 264 w 300"/>
                <a:gd name="T35" fmla="*/ 157 h 398"/>
                <a:gd name="T36" fmla="*/ 197 w 300"/>
                <a:gd name="T37" fmla="*/ 182 h 398"/>
                <a:gd name="T38" fmla="*/ 264 w 300"/>
                <a:gd name="T39" fmla="*/ 182 h 398"/>
                <a:gd name="T40" fmla="*/ 276 w 300"/>
                <a:gd name="T41" fmla="*/ 192 h 398"/>
                <a:gd name="T42" fmla="*/ 276 w 300"/>
                <a:gd name="T43" fmla="*/ 307 h 398"/>
                <a:gd name="T44" fmla="*/ 247 w 300"/>
                <a:gd name="T45" fmla="*/ 358 h 398"/>
                <a:gd name="T46" fmla="*/ 157 w 300"/>
                <a:gd name="T47" fmla="*/ 373 h 398"/>
                <a:gd name="T48" fmla="*/ 91 w 300"/>
                <a:gd name="T49" fmla="*/ 361 h 398"/>
                <a:gd name="T50" fmla="*/ 87 w 300"/>
                <a:gd name="T51" fmla="*/ 359 h 398"/>
                <a:gd name="T52" fmla="*/ 24 w 300"/>
                <a:gd name="T53" fmla="*/ 345 h 398"/>
                <a:gd name="T54" fmla="*/ 24 w 300"/>
                <a:gd name="T55" fmla="*/ 181 h 398"/>
                <a:gd name="T56" fmla="*/ 84 w 300"/>
                <a:gd name="T57" fmla="*/ 144 h 398"/>
                <a:gd name="T58" fmla="*/ 111 w 300"/>
                <a:gd name="T59" fmla="*/ 61 h 398"/>
                <a:gd name="T60" fmla="*/ 111 w 300"/>
                <a:gd name="T61" fmla="*/ 25 h 398"/>
                <a:gd name="T62" fmla="*/ 126 w 300"/>
                <a:gd name="T63" fmla="*/ 25 h 398"/>
                <a:gd name="T64" fmla="*/ 138 w 300"/>
                <a:gd name="T65" fmla="*/ 37 h 398"/>
                <a:gd name="T66" fmla="*/ 138 w 300"/>
                <a:gd name="T67" fmla="*/ 119 h 398"/>
                <a:gd name="T68" fmla="*/ 197 w 300"/>
                <a:gd name="T69" fmla="*/ 18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398">
                  <a:moveTo>
                    <a:pt x="264" y="157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79" y="157"/>
                    <a:pt x="162" y="139"/>
                    <a:pt x="162" y="119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16"/>
                    <a:pt x="146" y="0"/>
                    <a:pt x="12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3" y="0"/>
                    <a:pt x="86" y="6"/>
                    <a:pt x="86" y="1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85"/>
                    <a:pt x="79" y="109"/>
                    <a:pt x="65" y="128"/>
                  </a:cubicBezTo>
                  <a:cubicBezTo>
                    <a:pt x="51" y="148"/>
                    <a:pt x="33" y="159"/>
                    <a:pt x="13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14" y="370"/>
                    <a:pt x="14" y="370"/>
                    <a:pt x="14" y="370"/>
                  </a:cubicBezTo>
                  <a:cubicBezTo>
                    <a:pt x="44" y="371"/>
                    <a:pt x="64" y="377"/>
                    <a:pt x="83" y="384"/>
                  </a:cubicBezTo>
                  <a:cubicBezTo>
                    <a:pt x="104" y="391"/>
                    <a:pt x="125" y="398"/>
                    <a:pt x="157" y="398"/>
                  </a:cubicBezTo>
                  <a:cubicBezTo>
                    <a:pt x="224" y="398"/>
                    <a:pt x="300" y="387"/>
                    <a:pt x="300" y="307"/>
                  </a:cubicBezTo>
                  <a:cubicBezTo>
                    <a:pt x="300" y="192"/>
                    <a:pt x="300" y="192"/>
                    <a:pt x="300" y="192"/>
                  </a:cubicBezTo>
                  <a:cubicBezTo>
                    <a:pt x="300" y="173"/>
                    <a:pt x="283" y="157"/>
                    <a:pt x="264" y="157"/>
                  </a:cubicBezTo>
                  <a:close/>
                  <a:moveTo>
                    <a:pt x="197" y="182"/>
                  </a:moveTo>
                  <a:cubicBezTo>
                    <a:pt x="264" y="182"/>
                    <a:pt x="264" y="182"/>
                    <a:pt x="264" y="182"/>
                  </a:cubicBezTo>
                  <a:cubicBezTo>
                    <a:pt x="270" y="182"/>
                    <a:pt x="276" y="187"/>
                    <a:pt x="276" y="192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6" y="331"/>
                    <a:pt x="266" y="347"/>
                    <a:pt x="247" y="358"/>
                  </a:cubicBezTo>
                  <a:cubicBezTo>
                    <a:pt x="228" y="368"/>
                    <a:pt x="199" y="373"/>
                    <a:pt x="157" y="373"/>
                  </a:cubicBezTo>
                  <a:cubicBezTo>
                    <a:pt x="129" y="373"/>
                    <a:pt x="112" y="367"/>
                    <a:pt x="91" y="361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70" y="354"/>
                    <a:pt x="50" y="347"/>
                    <a:pt x="24" y="345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47" y="178"/>
                    <a:pt x="68" y="165"/>
                    <a:pt x="84" y="144"/>
                  </a:cubicBezTo>
                  <a:cubicBezTo>
                    <a:pt x="101" y="122"/>
                    <a:pt x="111" y="93"/>
                    <a:pt x="111" y="61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3" y="25"/>
                    <a:pt x="138" y="30"/>
                    <a:pt x="138" y="37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53"/>
                    <a:pt x="166" y="182"/>
                    <a:pt x="197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Freeform 151">
              <a:extLst>
                <a:ext uri="{FF2B5EF4-FFF2-40B4-BE49-F238E27FC236}">
                  <a16:creationId xmlns:a16="http://schemas.microsoft.com/office/drawing/2014/main" id="{BBE0AF97-4399-4C12-8672-8153037DE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3" y="1958975"/>
              <a:ext cx="123825" cy="122238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266 h 576"/>
                <a:gd name="T4" fmla="*/ 12 w 576"/>
                <a:gd name="T5" fmla="*/ 266 h 576"/>
                <a:gd name="T6" fmla="*/ 25 w 576"/>
                <a:gd name="T7" fmla="*/ 266 h 576"/>
                <a:gd name="T8" fmla="*/ 96 w 576"/>
                <a:gd name="T9" fmla="*/ 266 h 576"/>
                <a:gd name="T10" fmla="*/ 96 w 576"/>
                <a:gd name="T11" fmla="*/ 452 h 576"/>
                <a:gd name="T12" fmla="*/ 84 w 576"/>
                <a:gd name="T13" fmla="*/ 465 h 576"/>
                <a:gd name="T14" fmla="*/ 25 w 576"/>
                <a:gd name="T15" fmla="*/ 465 h 576"/>
                <a:gd name="T16" fmla="*/ 10 w 576"/>
                <a:gd name="T17" fmla="*/ 465 h 576"/>
                <a:gd name="T18" fmla="*/ 0 w 576"/>
                <a:gd name="T19" fmla="*/ 465 h 576"/>
                <a:gd name="T20" fmla="*/ 0 w 576"/>
                <a:gd name="T21" fmla="*/ 576 h 576"/>
                <a:gd name="T22" fmla="*/ 576 w 576"/>
                <a:gd name="T23" fmla="*/ 576 h 576"/>
                <a:gd name="T24" fmla="*/ 576 w 576"/>
                <a:gd name="T25" fmla="*/ 0 h 576"/>
                <a:gd name="T26" fmla="*/ 0 w 576"/>
                <a:gd name="T27" fmla="*/ 0 h 576"/>
                <a:gd name="T28" fmla="*/ 551 w 576"/>
                <a:gd name="T29" fmla="*/ 551 h 576"/>
                <a:gd name="T30" fmla="*/ 25 w 576"/>
                <a:gd name="T31" fmla="*/ 551 h 576"/>
                <a:gd name="T32" fmla="*/ 25 w 576"/>
                <a:gd name="T33" fmla="*/ 488 h 576"/>
                <a:gd name="T34" fmla="*/ 84 w 576"/>
                <a:gd name="T35" fmla="*/ 488 h 576"/>
                <a:gd name="T36" fmla="*/ 119 w 576"/>
                <a:gd name="T37" fmla="*/ 452 h 576"/>
                <a:gd name="T38" fmla="*/ 119 w 576"/>
                <a:gd name="T39" fmla="*/ 242 h 576"/>
                <a:gd name="T40" fmla="*/ 25 w 576"/>
                <a:gd name="T41" fmla="*/ 242 h 576"/>
                <a:gd name="T42" fmla="*/ 25 w 576"/>
                <a:gd name="T43" fmla="*/ 25 h 576"/>
                <a:gd name="T44" fmla="*/ 551 w 576"/>
                <a:gd name="T45" fmla="*/ 25 h 576"/>
                <a:gd name="T46" fmla="*/ 551 w 576"/>
                <a:gd name="T4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12" y="266"/>
                    <a:pt x="12" y="266"/>
                    <a:pt x="12" y="266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96" y="452"/>
                    <a:pt x="96" y="452"/>
                    <a:pt x="96" y="452"/>
                  </a:cubicBezTo>
                  <a:cubicBezTo>
                    <a:pt x="96" y="457"/>
                    <a:pt x="92" y="465"/>
                    <a:pt x="84" y="465"/>
                  </a:cubicBezTo>
                  <a:cubicBezTo>
                    <a:pt x="25" y="465"/>
                    <a:pt x="25" y="465"/>
                    <a:pt x="25" y="465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488"/>
                    <a:pt x="25" y="488"/>
                    <a:pt x="25" y="488"/>
                  </a:cubicBezTo>
                  <a:cubicBezTo>
                    <a:pt x="84" y="488"/>
                    <a:pt x="84" y="488"/>
                    <a:pt x="84" y="488"/>
                  </a:cubicBezTo>
                  <a:cubicBezTo>
                    <a:pt x="105" y="488"/>
                    <a:pt x="119" y="470"/>
                    <a:pt x="119" y="45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C732C7C4-CB63-4873-BB48-3C8EC59F5848}"/>
              </a:ext>
            </a:extLst>
          </p:cNvPr>
          <p:cNvSpPr/>
          <p:nvPr/>
        </p:nvSpPr>
        <p:spPr>
          <a:xfrm>
            <a:off x="1457235" y="1721525"/>
            <a:ext cx="4303051" cy="934979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3EED5453-A0EF-4E15-8ED8-8209F50AF225}"/>
              </a:ext>
            </a:extLst>
          </p:cNvPr>
          <p:cNvSpPr/>
          <p:nvPr/>
        </p:nvSpPr>
        <p:spPr>
          <a:xfrm>
            <a:off x="1455979" y="2785812"/>
            <a:ext cx="4303051" cy="1013673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6DE53E83-CE61-436F-82C2-4CCA15C64666}"/>
              </a:ext>
            </a:extLst>
          </p:cNvPr>
          <p:cNvSpPr/>
          <p:nvPr/>
        </p:nvSpPr>
        <p:spPr>
          <a:xfrm>
            <a:off x="606493" y="1833266"/>
            <a:ext cx="766379" cy="766379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EB771910-7DB9-4DFA-B2B9-0A20FE6F9B01}"/>
              </a:ext>
            </a:extLst>
          </p:cNvPr>
          <p:cNvSpPr/>
          <p:nvPr/>
        </p:nvSpPr>
        <p:spPr>
          <a:xfrm>
            <a:off x="1433446" y="3919458"/>
            <a:ext cx="4300332" cy="1682278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Βέλος: Διάσημα 24">
            <a:extLst>
              <a:ext uri="{FF2B5EF4-FFF2-40B4-BE49-F238E27FC236}">
                <a16:creationId xmlns:a16="http://schemas.microsoft.com/office/drawing/2014/main" id="{D71A74AB-C01D-4CA0-B425-E038DC94D977}"/>
              </a:ext>
            </a:extLst>
          </p:cNvPr>
          <p:cNvSpPr/>
          <p:nvPr/>
        </p:nvSpPr>
        <p:spPr>
          <a:xfrm>
            <a:off x="6083444" y="3085242"/>
            <a:ext cx="482388" cy="112547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3F7DE8-182C-4885-B904-3FD6B09513C4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30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822C65B5-DCBC-47C6-AF28-20CC4A1F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Θέση αριθμού διαφάνειας 4">
            <a:extLst>
              <a:ext uri="{FF2B5EF4-FFF2-40B4-BE49-F238E27FC236}">
                <a16:creationId xmlns:a16="http://schemas.microsoft.com/office/drawing/2014/main" id="{BFA2DCA5-67D7-4546-A3DA-CFC142BF3BAA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C6FB87-DFBE-4FE3-8105-4D8BF344EF7D}"/>
              </a:ext>
            </a:extLst>
          </p:cNvPr>
          <p:cNvSpPr txBox="1"/>
          <p:nvPr/>
        </p:nvSpPr>
        <p:spPr>
          <a:xfrm>
            <a:off x="1027106" y="1024608"/>
            <a:ext cx="1059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Πράσινη Οικονομία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Ψηφιακός 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Μετ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σμός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Απασχόληση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 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Έρευνα/Καινοτομία – Εξωστρέφεια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Τουρισμός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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Αγροδιατροφή </a:t>
            </a: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7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E8034499-FE4E-4904-9A26-9EDE79ABDAF4}"/>
              </a:ext>
            </a:extLst>
          </p:cNvPr>
          <p:cNvSpPr txBox="1">
            <a:spLocks/>
          </p:cNvSpPr>
          <p:nvPr/>
        </p:nvSpPr>
        <p:spPr>
          <a:xfrm>
            <a:off x="609600" y="142795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2. </a:t>
            </a:r>
            <a:r>
              <a:rPr lang="el-GR" sz="2400" b="1" kern="0" dirty="0">
                <a:latin typeface="Calibri"/>
              </a:rPr>
              <a:t>Πράσινη Μετάβαση – Περιβαλλοντική Αναβάθμιση Επιχειρήσεων 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Google Shape;14199;g87a8f27973_0_1028">
            <a:extLst>
              <a:ext uri="{FF2B5EF4-FFF2-40B4-BE49-F238E27FC236}">
                <a16:creationId xmlns:a16="http://schemas.microsoft.com/office/drawing/2014/main" id="{4C7918AA-F629-4CAE-AD4F-295A36999CA2}"/>
              </a:ext>
            </a:extLst>
          </p:cNvPr>
          <p:cNvSpPr/>
          <p:nvPr/>
        </p:nvSpPr>
        <p:spPr>
          <a:xfrm>
            <a:off x="6941285" y="2629290"/>
            <a:ext cx="2547985" cy="828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Φορέας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Υπαγωγής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162A48-A562-43FC-A0E0-97FB7EE9AD1C}"/>
              </a:ext>
            </a:extLst>
          </p:cNvPr>
          <p:cNvSpPr txBox="1"/>
          <p:nvPr/>
        </p:nvSpPr>
        <p:spPr>
          <a:xfrm>
            <a:off x="1521012" y="1828954"/>
            <a:ext cx="393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Δικαιούχοι: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Όλα τα είδη επιχειρήσεων (Πολύ Μικρές, Μικρές Επιχειρήσεις, Μεσαίες, Μεγάλες)</a:t>
            </a:r>
          </a:p>
        </p:txBody>
      </p:sp>
      <p:pic>
        <p:nvPicPr>
          <p:cNvPr id="8" name="Picture 31" descr="C:\Users\004490\Desktop\Icons MS office files\Issues\Clipboard\Outline\Clipboard-outline_0001_maroon.png">
            <a:extLst>
              <a:ext uri="{FF2B5EF4-FFF2-40B4-BE49-F238E27FC236}">
                <a16:creationId xmlns:a16="http://schemas.microsoft.com/office/drawing/2014/main" id="{60C4C7E3-7320-44FF-AFFD-70651A46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3" y="3049195"/>
            <a:ext cx="760015" cy="7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0155EB-B32A-4DCA-A1C8-F544CF97D64D}"/>
              </a:ext>
            </a:extLst>
          </p:cNvPr>
          <p:cNvSpPr txBox="1"/>
          <p:nvPr/>
        </p:nvSpPr>
        <p:spPr>
          <a:xfrm>
            <a:off x="1461661" y="2984576"/>
            <a:ext cx="45728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ym typeface="Wingdings" panose="05000000000000000000" pitchFamily="2" charset="2"/>
              </a:rPr>
              <a:t>Είδη δραστηριοτήτων: </a:t>
            </a:r>
            <a:r>
              <a:rPr lang="el-GR" sz="1600" kern="0" dirty="0">
                <a:sym typeface="Wingdings" panose="05000000000000000000" pitchFamily="2" charset="2"/>
              </a:rPr>
              <a:t>Όλα τα είδη - συστήματα κυκλικής οικονομίας, διαχείριση απορριμμάτων, μείωση ενεργειακού αποτυπώματος </a:t>
            </a:r>
            <a:endParaRPr lang="el-GR" sz="1600" u="sng" kern="0" dirty="0"/>
          </a:p>
        </p:txBody>
      </p:sp>
      <p:pic>
        <p:nvPicPr>
          <p:cNvPr id="10" name="Picture 2" descr="Επίπεδη, Σχεδιασμός, Εικονίδιο, Www, Internet, Gui">
            <a:extLst>
              <a:ext uri="{FF2B5EF4-FFF2-40B4-BE49-F238E27FC236}">
                <a16:creationId xmlns:a16="http://schemas.microsoft.com/office/drawing/2014/main" id="{F5D8A112-0C90-4FAB-880C-CA42EB75A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3" y="4430301"/>
            <a:ext cx="766379" cy="7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eople icon ~ TukTuk Design">
            <a:extLst>
              <a:ext uri="{FF2B5EF4-FFF2-40B4-BE49-F238E27FC236}">
                <a16:creationId xmlns:a16="http://schemas.microsoft.com/office/drawing/2014/main" id="{D6FF3C2E-E8B0-4C4E-8135-DEA0A4F35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7594"/>
          <a:stretch/>
        </p:blipFill>
        <p:spPr bwMode="auto">
          <a:xfrm>
            <a:off x="708848" y="1987290"/>
            <a:ext cx="615586" cy="559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4199;g87a8f27973_0_1028">
            <a:extLst>
              <a:ext uri="{FF2B5EF4-FFF2-40B4-BE49-F238E27FC236}">
                <a16:creationId xmlns:a16="http://schemas.microsoft.com/office/drawing/2014/main" id="{99D09069-A917-4E6A-8427-39533BAA8ED8}"/>
              </a:ext>
            </a:extLst>
          </p:cNvPr>
          <p:cNvSpPr/>
          <p:nvPr/>
        </p:nvSpPr>
        <p:spPr>
          <a:xfrm>
            <a:off x="9597043" y="2629290"/>
            <a:ext cx="1598664" cy="828380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Υπουργείο Ανάπτυξης &amp; Επενδύσεων </a:t>
            </a:r>
          </a:p>
        </p:txBody>
      </p:sp>
      <p:sp>
        <p:nvSpPr>
          <p:cNvPr id="13" name="Google Shape;14199;g87a8f27973_0_1028">
            <a:extLst>
              <a:ext uri="{FF2B5EF4-FFF2-40B4-BE49-F238E27FC236}">
                <a16:creationId xmlns:a16="http://schemas.microsoft.com/office/drawing/2014/main" id="{4B047D1C-60CE-4120-9BD4-EB68EB24CB86}"/>
              </a:ext>
            </a:extLst>
          </p:cNvPr>
          <p:cNvSpPr/>
          <p:nvPr/>
        </p:nvSpPr>
        <p:spPr>
          <a:xfrm>
            <a:off x="6941285" y="3571559"/>
            <a:ext cx="2547985" cy="831604"/>
          </a:xfrm>
          <a:prstGeom prst="rect">
            <a:avLst/>
          </a:prstGeom>
          <a:solidFill>
            <a:srgbClr val="EFC2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Αξιολόγηση </a:t>
            </a:r>
            <a:endParaRPr lang="en-US" sz="1600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Google Shape;14199;g87a8f27973_0_1028">
            <a:extLst>
              <a:ext uri="{FF2B5EF4-FFF2-40B4-BE49-F238E27FC236}">
                <a16:creationId xmlns:a16="http://schemas.microsoft.com/office/drawing/2014/main" id="{C32F0D59-AE7E-4DC8-970B-55508F096F4E}"/>
              </a:ext>
            </a:extLst>
          </p:cNvPr>
          <p:cNvSpPr/>
          <p:nvPr/>
        </p:nvSpPr>
        <p:spPr>
          <a:xfrm>
            <a:off x="9615856" y="3571558"/>
            <a:ext cx="1598665" cy="825013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Άμεση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5" name="Picture 6" descr="Μεγεθυντικό Φακό, Lupe Γυαλί, Γυαλί, Μεγέθυνση">
            <a:extLst>
              <a:ext uri="{FF2B5EF4-FFF2-40B4-BE49-F238E27FC236}">
                <a16:creationId xmlns:a16="http://schemas.microsoft.com/office/drawing/2014/main" id="{F1270930-406D-493B-97D8-06C26A923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63" y="3680664"/>
            <a:ext cx="593567" cy="5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0">
            <a:extLst>
              <a:ext uri="{FF2B5EF4-FFF2-40B4-BE49-F238E27FC236}">
                <a16:creationId xmlns:a16="http://schemas.microsoft.com/office/drawing/2014/main" id="{430099BF-B623-497F-BD07-E9E38534461F}"/>
              </a:ext>
            </a:extLst>
          </p:cNvPr>
          <p:cNvGrpSpPr>
            <a:grpSpLocks noChangeAspect="1"/>
          </p:cNvGrpSpPr>
          <p:nvPr/>
        </p:nvGrpSpPr>
        <p:grpSpPr>
          <a:xfrm>
            <a:off x="7086719" y="2789746"/>
            <a:ext cx="436060" cy="436060"/>
            <a:chOff x="4640263" y="1958975"/>
            <a:chExt cx="123825" cy="122238"/>
          </a:xfrm>
          <a:solidFill>
            <a:schemeClr val="bg1"/>
          </a:solidFill>
          <a:effectLst/>
        </p:grpSpPr>
        <p:sp>
          <p:nvSpPr>
            <p:cNvPr id="17" name="Freeform 150">
              <a:extLst>
                <a:ext uri="{FF2B5EF4-FFF2-40B4-BE49-F238E27FC236}">
                  <a16:creationId xmlns:a16="http://schemas.microsoft.com/office/drawing/2014/main" id="{3CFB981F-C060-4E7E-8673-988C2F17C0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600" y="1976438"/>
              <a:ext cx="63500" cy="84138"/>
            </a:xfrm>
            <a:custGeom>
              <a:avLst/>
              <a:gdLst>
                <a:gd name="T0" fmla="*/ 264 w 300"/>
                <a:gd name="T1" fmla="*/ 157 h 398"/>
                <a:gd name="T2" fmla="*/ 197 w 300"/>
                <a:gd name="T3" fmla="*/ 157 h 398"/>
                <a:gd name="T4" fmla="*/ 162 w 300"/>
                <a:gd name="T5" fmla="*/ 119 h 398"/>
                <a:gd name="T6" fmla="*/ 162 w 300"/>
                <a:gd name="T7" fmla="*/ 37 h 398"/>
                <a:gd name="T8" fmla="*/ 126 w 300"/>
                <a:gd name="T9" fmla="*/ 0 h 398"/>
                <a:gd name="T10" fmla="*/ 101 w 300"/>
                <a:gd name="T11" fmla="*/ 0 h 398"/>
                <a:gd name="T12" fmla="*/ 86 w 300"/>
                <a:gd name="T13" fmla="*/ 13 h 398"/>
                <a:gd name="T14" fmla="*/ 86 w 300"/>
                <a:gd name="T15" fmla="*/ 61 h 398"/>
                <a:gd name="T16" fmla="*/ 65 w 300"/>
                <a:gd name="T17" fmla="*/ 128 h 398"/>
                <a:gd name="T18" fmla="*/ 13 w 300"/>
                <a:gd name="T19" fmla="*/ 159 h 398"/>
                <a:gd name="T20" fmla="*/ 0 w 300"/>
                <a:gd name="T21" fmla="*/ 159 h 398"/>
                <a:gd name="T22" fmla="*/ 0 w 300"/>
                <a:gd name="T23" fmla="*/ 370 h 398"/>
                <a:gd name="T24" fmla="*/ 14 w 300"/>
                <a:gd name="T25" fmla="*/ 370 h 398"/>
                <a:gd name="T26" fmla="*/ 83 w 300"/>
                <a:gd name="T27" fmla="*/ 384 h 398"/>
                <a:gd name="T28" fmla="*/ 157 w 300"/>
                <a:gd name="T29" fmla="*/ 398 h 398"/>
                <a:gd name="T30" fmla="*/ 300 w 300"/>
                <a:gd name="T31" fmla="*/ 307 h 398"/>
                <a:gd name="T32" fmla="*/ 300 w 300"/>
                <a:gd name="T33" fmla="*/ 192 h 398"/>
                <a:gd name="T34" fmla="*/ 264 w 300"/>
                <a:gd name="T35" fmla="*/ 157 h 398"/>
                <a:gd name="T36" fmla="*/ 197 w 300"/>
                <a:gd name="T37" fmla="*/ 182 h 398"/>
                <a:gd name="T38" fmla="*/ 264 w 300"/>
                <a:gd name="T39" fmla="*/ 182 h 398"/>
                <a:gd name="T40" fmla="*/ 276 w 300"/>
                <a:gd name="T41" fmla="*/ 192 h 398"/>
                <a:gd name="T42" fmla="*/ 276 w 300"/>
                <a:gd name="T43" fmla="*/ 307 h 398"/>
                <a:gd name="T44" fmla="*/ 247 w 300"/>
                <a:gd name="T45" fmla="*/ 358 h 398"/>
                <a:gd name="T46" fmla="*/ 157 w 300"/>
                <a:gd name="T47" fmla="*/ 373 h 398"/>
                <a:gd name="T48" fmla="*/ 91 w 300"/>
                <a:gd name="T49" fmla="*/ 361 h 398"/>
                <a:gd name="T50" fmla="*/ 87 w 300"/>
                <a:gd name="T51" fmla="*/ 359 h 398"/>
                <a:gd name="T52" fmla="*/ 24 w 300"/>
                <a:gd name="T53" fmla="*/ 345 h 398"/>
                <a:gd name="T54" fmla="*/ 24 w 300"/>
                <a:gd name="T55" fmla="*/ 181 h 398"/>
                <a:gd name="T56" fmla="*/ 84 w 300"/>
                <a:gd name="T57" fmla="*/ 144 h 398"/>
                <a:gd name="T58" fmla="*/ 111 w 300"/>
                <a:gd name="T59" fmla="*/ 61 h 398"/>
                <a:gd name="T60" fmla="*/ 111 w 300"/>
                <a:gd name="T61" fmla="*/ 25 h 398"/>
                <a:gd name="T62" fmla="*/ 126 w 300"/>
                <a:gd name="T63" fmla="*/ 25 h 398"/>
                <a:gd name="T64" fmla="*/ 138 w 300"/>
                <a:gd name="T65" fmla="*/ 37 h 398"/>
                <a:gd name="T66" fmla="*/ 138 w 300"/>
                <a:gd name="T67" fmla="*/ 119 h 398"/>
                <a:gd name="T68" fmla="*/ 197 w 300"/>
                <a:gd name="T69" fmla="*/ 18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398">
                  <a:moveTo>
                    <a:pt x="264" y="157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79" y="157"/>
                    <a:pt x="162" y="139"/>
                    <a:pt x="162" y="119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16"/>
                    <a:pt x="146" y="0"/>
                    <a:pt x="12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3" y="0"/>
                    <a:pt x="86" y="6"/>
                    <a:pt x="86" y="1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85"/>
                    <a:pt x="79" y="109"/>
                    <a:pt x="65" y="128"/>
                  </a:cubicBezTo>
                  <a:cubicBezTo>
                    <a:pt x="51" y="148"/>
                    <a:pt x="33" y="159"/>
                    <a:pt x="13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14" y="370"/>
                    <a:pt x="14" y="370"/>
                    <a:pt x="14" y="370"/>
                  </a:cubicBezTo>
                  <a:cubicBezTo>
                    <a:pt x="44" y="371"/>
                    <a:pt x="64" y="377"/>
                    <a:pt x="83" y="384"/>
                  </a:cubicBezTo>
                  <a:cubicBezTo>
                    <a:pt x="104" y="391"/>
                    <a:pt x="125" y="398"/>
                    <a:pt x="157" y="398"/>
                  </a:cubicBezTo>
                  <a:cubicBezTo>
                    <a:pt x="224" y="398"/>
                    <a:pt x="300" y="387"/>
                    <a:pt x="300" y="307"/>
                  </a:cubicBezTo>
                  <a:cubicBezTo>
                    <a:pt x="300" y="192"/>
                    <a:pt x="300" y="192"/>
                    <a:pt x="300" y="192"/>
                  </a:cubicBezTo>
                  <a:cubicBezTo>
                    <a:pt x="300" y="173"/>
                    <a:pt x="283" y="157"/>
                    <a:pt x="264" y="157"/>
                  </a:cubicBezTo>
                  <a:close/>
                  <a:moveTo>
                    <a:pt x="197" y="182"/>
                  </a:moveTo>
                  <a:cubicBezTo>
                    <a:pt x="264" y="182"/>
                    <a:pt x="264" y="182"/>
                    <a:pt x="264" y="182"/>
                  </a:cubicBezTo>
                  <a:cubicBezTo>
                    <a:pt x="270" y="182"/>
                    <a:pt x="276" y="187"/>
                    <a:pt x="276" y="192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6" y="331"/>
                    <a:pt x="266" y="347"/>
                    <a:pt x="247" y="358"/>
                  </a:cubicBezTo>
                  <a:cubicBezTo>
                    <a:pt x="228" y="368"/>
                    <a:pt x="199" y="373"/>
                    <a:pt x="157" y="373"/>
                  </a:cubicBezTo>
                  <a:cubicBezTo>
                    <a:pt x="129" y="373"/>
                    <a:pt x="112" y="367"/>
                    <a:pt x="91" y="361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70" y="354"/>
                    <a:pt x="50" y="347"/>
                    <a:pt x="24" y="345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47" y="178"/>
                    <a:pt x="68" y="165"/>
                    <a:pt x="84" y="144"/>
                  </a:cubicBezTo>
                  <a:cubicBezTo>
                    <a:pt x="101" y="122"/>
                    <a:pt x="111" y="93"/>
                    <a:pt x="111" y="61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3" y="25"/>
                    <a:pt x="138" y="30"/>
                    <a:pt x="138" y="37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53"/>
                    <a:pt x="166" y="182"/>
                    <a:pt x="197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Freeform 151">
              <a:extLst>
                <a:ext uri="{FF2B5EF4-FFF2-40B4-BE49-F238E27FC236}">
                  <a16:creationId xmlns:a16="http://schemas.microsoft.com/office/drawing/2014/main" id="{C2C59F86-582E-4E41-8A84-A01963C4FE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3" y="1958975"/>
              <a:ext cx="123825" cy="122238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266 h 576"/>
                <a:gd name="T4" fmla="*/ 12 w 576"/>
                <a:gd name="T5" fmla="*/ 266 h 576"/>
                <a:gd name="T6" fmla="*/ 25 w 576"/>
                <a:gd name="T7" fmla="*/ 266 h 576"/>
                <a:gd name="T8" fmla="*/ 96 w 576"/>
                <a:gd name="T9" fmla="*/ 266 h 576"/>
                <a:gd name="T10" fmla="*/ 96 w 576"/>
                <a:gd name="T11" fmla="*/ 452 h 576"/>
                <a:gd name="T12" fmla="*/ 84 w 576"/>
                <a:gd name="T13" fmla="*/ 465 h 576"/>
                <a:gd name="T14" fmla="*/ 25 w 576"/>
                <a:gd name="T15" fmla="*/ 465 h 576"/>
                <a:gd name="T16" fmla="*/ 10 w 576"/>
                <a:gd name="T17" fmla="*/ 465 h 576"/>
                <a:gd name="T18" fmla="*/ 0 w 576"/>
                <a:gd name="T19" fmla="*/ 465 h 576"/>
                <a:gd name="T20" fmla="*/ 0 w 576"/>
                <a:gd name="T21" fmla="*/ 576 h 576"/>
                <a:gd name="T22" fmla="*/ 576 w 576"/>
                <a:gd name="T23" fmla="*/ 576 h 576"/>
                <a:gd name="T24" fmla="*/ 576 w 576"/>
                <a:gd name="T25" fmla="*/ 0 h 576"/>
                <a:gd name="T26" fmla="*/ 0 w 576"/>
                <a:gd name="T27" fmla="*/ 0 h 576"/>
                <a:gd name="T28" fmla="*/ 551 w 576"/>
                <a:gd name="T29" fmla="*/ 551 h 576"/>
                <a:gd name="T30" fmla="*/ 25 w 576"/>
                <a:gd name="T31" fmla="*/ 551 h 576"/>
                <a:gd name="T32" fmla="*/ 25 w 576"/>
                <a:gd name="T33" fmla="*/ 488 h 576"/>
                <a:gd name="T34" fmla="*/ 84 w 576"/>
                <a:gd name="T35" fmla="*/ 488 h 576"/>
                <a:gd name="T36" fmla="*/ 119 w 576"/>
                <a:gd name="T37" fmla="*/ 452 h 576"/>
                <a:gd name="T38" fmla="*/ 119 w 576"/>
                <a:gd name="T39" fmla="*/ 242 h 576"/>
                <a:gd name="T40" fmla="*/ 25 w 576"/>
                <a:gd name="T41" fmla="*/ 242 h 576"/>
                <a:gd name="T42" fmla="*/ 25 w 576"/>
                <a:gd name="T43" fmla="*/ 25 h 576"/>
                <a:gd name="T44" fmla="*/ 551 w 576"/>
                <a:gd name="T45" fmla="*/ 25 h 576"/>
                <a:gd name="T46" fmla="*/ 551 w 576"/>
                <a:gd name="T4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12" y="266"/>
                    <a:pt x="12" y="266"/>
                    <a:pt x="12" y="266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96" y="452"/>
                    <a:pt x="96" y="452"/>
                    <a:pt x="96" y="452"/>
                  </a:cubicBezTo>
                  <a:cubicBezTo>
                    <a:pt x="96" y="457"/>
                    <a:pt x="92" y="465"/>
                    <a:pt x="84" y="465"/>
                  </a:cubicBezTo>
                  <a:cubicBezTo>
                    <a:pt x="25" y="465"/>
                    <a:pt x="25" y="465"/>
                    <a:pt x="25" y="465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488"/>
                    <a:pt x="25" y="488"/>
                    <a:pt x="25" y="488"/>
                  </a:cubicBezTo>
                  <a:cubicBezTo>
                    <a:pt x="84" y="488"/>
                    <a:pt x="84" y="488"/>
                    <a:pt x="84" y="488"/>
                  </a:cubicBezTo>
                  <a:cubicBezTo>
                    <a:pt x="105" y="488"/>
                    <a:pt x="119" y="470"/>
                    <a:pt x="119" y="45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346C483E-5C0C-4C23-9846-EC326EEC296B}"/>
              </a:ext>
            </a:extLst>
          </p:cNvPr>
          <p:cNvSpPr/>
          <p:nvPr/>
        </p:nvSpPr>
        <p:spPr>
          <a:xfrm>
            <a:off x="1484194" y="1742326"/>
            <a:ext cx="4303051" cy="1013674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6D32A453-FDD8-497B-99AC-41869D7B0C93}"/>
              </a:ext>
            </a:extLst>
          </p:cNvPr>
          <p:cNvSpPr/>
          <p:nvPr/>
        </p:nvSpPr>
        <p:spPr>
          <a:xfrm>
            <a:off x="1460405" y="2890479"/>
            <a:ext cx="4303051" cy="1013673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A20D5CB4-5DD9-4EF7-8CD0-A8A7A5915F05}"/>
              </a:ext>
            </a:extLst>
          </p:cNvPr>
          <p:cNvSpPr/>
          <p:nvPr/>
        </p:nvSpPr>
        <p:spPr>
          <a:xfrm>
            <a:off x="633452" y="1854067"/>
            <a:ext cx="766379" cy="766379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Βέλος: Διάσημα 23">
            <a:extLst>
              <a:ext uri="{FF2B5EF4-FFF2-40B4-BE49-F238E27FC236}">
                <a16:creationId xmlns:a16="http://schemas.microsoft.com/office/drawing/2014/main" id="{79C0D859-BCC1-4B45-9A45-89E779C82B90}"/>
              </a:ext>
            </a:extLst>
          </p:cNvPr>
          <p:cNvSpPr/>
          <p:nvPr/>
        </p:nvSpPr>
        <p:spPr>
          <a:xfrm>
            <a:off x="6083444" y="3085242"/>
            <a:ext cx="482388" cy="112547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8" name="Θέση αριθμού διαφάνειας 4">
            <a:extLst>
              <a:ext uri="{FF2B5EF4-FFF2-40B4-BE49-F238E27FC236}">
                <a16:creationId xmlns:a16="http://schemas.microsoft.com/office/drawing/2014/main" id="{3CA6F723-D15D-45A9-82D0-6A39AA50082D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B11337-0676-4810-A3A5-9B5C3D2E7C9B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30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FA3F68C2-C076-4700-9A05-99DAC9ABD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0AA0D80-F243-4A43-BDA2-0F4FBA8ECECA}"/>
              </a:ext>
            </a:extLst>
          </p:cNvPr>
          <p:cNvSpPr txBox="1"/>
          <p:nvPr/>
        </p:nvSpPr>
        <p:spPr>
          <a:xfrm>
            <a:off x="1042045" y="1014280"/>
            <a:ext cx="1059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Πράσινη Οικονομία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Ψηφιακός 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Μετ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σμός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Απασχόληση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 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Έρευνα/Καινοτομία – Εξωστρέφεια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Τουρισμός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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Αγροδιατροφή 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1DEEAC8B-3F9F-4B4E-BA32-81B81AA6A072}"/>
              </a:ext>
            </a:extLst>
          </p:cNvPr>
          <p:cNvSpPr/>
          <p:nvPr/>
        </p:nvSpPr>
        <p:spPr>
          <a:xfrm>
            <a:off x="1484194" y="4024988"/>
            <a:ext cx="4300332" cy="1682278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7D06FD-851C-4742-BD42-8D8E8D99783C}"/>
              </a:ext>
            </a:extLst>
          </p:cNvPr>
          <p:cNvSpPr txBox="1"/>
          <p:nvPr/>
        </p:nvSpPr>
        <p:spPr>
          <a:xfrm>
            <a:off x="1537312" y="4072219"/>
            <a:ext cx="4341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Επιλέξιμες Δαπάνες </a:t>
            </a:r>
            <a:r>
              <a:rPr kumimoji="0" lang="el-GR" sz="16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l-GR" sz="1600" u="sng" kern="0" dirty="0">
                <a:solidFill>
                  <a:prstClr val="black"/>
                </a:solidFill>
              </a:rPr>
              <a:t>χαρακτήρας </a:t>
            </a:r>
            <a:r>
              <a:rPr kumimoji="0" lang="el-GR" sz="16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αρχικής επένδυσης) </a:t>
            </a: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Δ</a:t>
            </a:r>
            <a:r>
              <a:rPr kumimoji="0" lang="el-G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απάνες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 εντός και ε</a:t>
            </a:r>
            <a:r>
              <a:rPr lang="el-GR" sz="1600" kern="0" dirty="0" err="1">
                <a:solidFill>
                  <a:prstClr val="black"/>
                </a:solidFill>
                <a:sym typeface="Wingdings" panose="05000000000000000000" pitchFamily="2" charset="2"/>
              </a:rPr>
              <a:t>κτός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περιφερειακώ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ν ενισχύσεων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olidFill>
                  <a:prstClr val="black"/>
                </a:solidFill>
                <a:sym typeface="Wingdings" panose="05000000000000000000" pitchFamily="2" charset="2"/>
              </a:rPr>
              <a:t>Επιλέξιμες Δαπάνες</a:t>
            </a:r>
            <a:r>
              <a:rPr lang="el-GR" sz="1600" u="sng" kern="0" dirty="0">
                <a:solidFill>
                  <a:prstClr val="black"/>
                </a:solidFill>
                <a:sym typeface="Wingdings" panose="05000000000000000000" pitchFamily="2" charset="2"/>
              </a:rPr>
              <a:t> (χωρίς το χαρακτήρα αρχικής επένδυση) 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 Δαπάνες εκτός περιφερειακών ενισχύσεων (αυτόνομα)</a:t>
            </a:r>
          </a:p>
        </p:txBody>
      </p:sp>
    </p:spTree>
    <p:extLst>
      <p:ext uri="{BB962C8B-B14F-4D97-AF65-F5344CB8AC3E}">
        <p14:creationId xmlns:p14="http://schemas.microsoft.com/office/powerpoint/2010/main" val="86641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CA208520-3C11-4F6B-A9AE-6B2E48DAC0CA}"/>
              </a:ext>
            </a:extLst>
          </p:cNvPr>
          <p:cNvSpPr txBox="1">
            <a:spLocks/>
          </p:cNvSpPr>
          <p:nvPr/>
        </p:nvSpPr>
        <p:spPr>
          <a:xfrm>
            <a:off x="609600" y="336533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l-GR" sz="2400" b="1" kern="0" dirty="0">
                <a:latin typeface="Calibri"/>
              </a:rPr>
              <a:t>3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el-GR" sz="2400" b="1" kern="0" dirty="0">
                <a:latin typeface="Calibri"/>
              </a:rPr>
              <a:t>Νέο Επιχειρείν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BA084-CD42-4E46-9573-A66BFF86DD0F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6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7A9F86E2-7686-43AB-BEFE-DEDEF91AD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αριθμού διαφάνειας 4">
            <a:extLst>
              <a:ext uri="{FF2B5EF4-FFF2-40B4-BE49-F238E27FC236}">
                <a16:creationId xmlns:a16="http://schemas.microsoft.com/office/drawing/2014/main" id="{C223D439-0877-4EB9-98AD-65315907C1D8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Google Shape;14199;g87a8f27973_0_1028">
            <a:extLst>
              <a:ext uri="{FF2B5EF4-FFF2-40B4-BE49-F238E27FC236}">
                <a16:creationId xmlns:a16="http://schemas.microsoft.com/office/drawing/2014/main" id="{95145499-14E6-4174-BDB0-036AE37F5AF8}"/>
              </a:ext>
            </a:extLst>
          </p:cNvPr>
          <p:cNvSpPr/>
          <p:nvPr/>
        </p:nvSpPr>
        <p:spPr>
          <a:xfrm>
            <a:off x="6826554" y="2467858"/>
            <a:ext cx="2547985" cy="96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Φορέας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Υπαγωγής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77D84-ECD4-42EF-A7CB-A69E48B7D90F}"/>
              </a:ext>
            </a:extLst>
          </p:cNvPr>
          <p:cNvSpPr txBox="1"/>
          <p:nvPr/>
        </p:nvSpPr>
        <p:spPr>
          <a:xfrm>
            <a:off x="1582325" y="1887269"/>
            <a:ext cx="434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Δικαιούχοι: </a:t>
            </a:r>
            <a:r>
              <a:rPr lang="el-GR" sz="1600" kern="0" dirty="0"/>
              <a:t>υπό σύσταση 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Πολύ Μικρές και Μικρές Επιχειρήσεις</a:t>
            </a:r>
            <a:r>
              <a:rPr lang="el-GR" sz="1600" kern="0" dirty="0"/>
              <a:t> (με προϋποθέσεις)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1" name="Picture 31" descr="C:\Users\004490\Desktop\Icons MS office files\Issues\Clipboard\Outline\Clipboard-outline_0001_maroon.png">
            <a:extLst>
              <a:ext uri="{FF2B5EF4-FFF2-40B4-BE49-F238E27FC236}">
                <a16:creationId xmlns:a16="http://schemas.microsoft.com/office/drawing/2014/main" id="{E66A86B6-91F3-4FC6-A98E-3258EBE5E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1" y="2962973"/>
            <a:ext cx="760015" cy="7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77F2F4-81E2-46AD-8716-F1CFDC3817C4}"/>
              </a:ext>
            </a:extLst>
          </p:cNvPr>
          <p:cNvSpPr txBox="1"/>
          <p:nvPr/>
        </p:nvSpPr>
        <p:spPr>
          <a:xfrm>
            <a:off x="1474215" y="2941247"/>
            <a:ext cx="41335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ym typeface="Wingdings" panose="05000000000000000000" pitchFamily="2" charset="2"/>
              </a:rPr>
              <a:t>Είδη δραστηριοτήτων: </a:t>
            </a:r>
            <a:r>
              <a:rPr lang="el-GR" sz="1600" kern="0" dirty="0"/>
              <a:t>Πρωτογενής τομέας, μεταποίηση, αγροτουρισμός, λογισμικό, έρευνα και τεχνολογία, εφοδιαστική αλυσίδα.*</a:t>
            </a:r>
            <a:endParaRPr lang="el-GR" sz="1600" u="sng" kern="0" dirty="0"/>
          </a:p>
        </p:txBody>
      </p:sp>
      <p:pic>
        <p:nvPicPr>
          <p:cNvPr id="13" name="Picture 2" descr="Επίπεδη, Σχεδιασμός, Εικονίδιο, Www, Internet, Gui">
            <a:extLst>
              <a:ext uri="{FF2B5EF4-FFF2-40B4-BE49-F238E27FC236}">
                <a16:creationId xmlns:a16="http://schemas.microsoft.com/office/drawing/2014/main" id="{263BF983-E8DD-4776-BF0D-5C275BB1B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4" y="4079444"/>
            <a:ext cx="766379" cy="7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eople icon ~ TukTuk Design">
            <a:extLst>
              <a:ext uri="{FF2B5EF4-FFF2-40B4-BE49-F238E27FC236}">
                <a16:creationId xmlns:a16="http://schemas.microsoft.com/office/drawing/2014/main" id="{A1741FFF-0661-47F0-AD63-E770503CA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7594"/>
          <a:stretch/>
        </p:blipFill>
        <p:spPr bwMode="auto">
          <a:xfrm>
            <a:off x="699520" y="1927691"/>
            <a:ext cx="615586" cy="559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4199;g87a8f27973_0_1028">
            <a:extLst>
              <a:ext uri="{FF2B5EF4-FFF2-40B4-BE49-F238E27FC236}">
                <a16:creationId xmlns:a16="http://schemas.microsoft.com/office/drawing/2014/main" id="{77B02D3C-86E6-4EFD-8DE0-EE7389754952}"/>
              </a:ext>
            </a:extLst>
          </p:cNvPr>
          <p:cNvSpPr/>
          <p:nvPr/>
        </p:nvSpPr>
        <p:spPr>
          <a:xfrm>
            <a:off x="9482311" y="2467858"/>
            <a:ext cx="1910070" cy="967108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ΥΠΑΝΕΠ, ΥΠΕΣ </a:t>
            </a:r>
            <a:r>
              <a:rPr lang="el-GR" sz="14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(Τομέας Μακεδονίας Θράκης)  </a:t>
            </a: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&amp; Περιφέρειες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Google Shape;14199;g87a8f27973_0_1028">
            <a:extLst>
              <a:ext uri="{FF2B5EF4-FFF2-40B4-BE49-F238E27FC236}">
                <a16:creationId xmlns:a16="http://schemas.microsoft.com/office/drawing/2014/main" id="{97F8854A-28BA-40F0-8407-71467E9C783D}"/>
              </a:ext>
            </a:extLst>
          </p:cNvPr>
          <p:cNvSpPr/>
          <p:nvPr/>
        </p:nvSpPr>
        <p:spPr>
          <a:xfrm>
            <a:off x="6826554" y="3548855"/>
            <a:ext cx="2547985" cy="8316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Αξιολόγηση </a:t>
            </a:r>
            <a:endParaRPr lang="en-US" sz="1600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Google Shape;14199;g87a8f27973_0_1028">
            <a:extLst>
              <a:ext uri="{FF2B5EF4-FFF2-40B4-BE49-F238E27FC236}">
                <a16:creationId xmlns:a16="http://schemas.microsoft.com/office/drawing/2014/main" id="{DBC5C991-F46F-4BBB-8D2B-7D483B668225}"/>
              </a:ext>
            </a:extLst>
          </p:cNvPr>
          <p:cNvSpPr/>
          <p:nvPr/>
        </p:nvSpPr>
        <p:spPr>
          <a:xfrm>
            <a:off x="9501125" y="3548854"/>
            <a:ext cx="1891256" cy="825013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Συγκριτική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8" name="Picture 6" descr="Μεγεθυντικό Φακό, Lupe Γυαλί, Γυαλί, Μεγέθυνση">
            <a:extLst>
              <a:ext uri="{FF2B5EF4-FFF2-40B4-BE49-F238E27FC236}">
                <a16:creationId xmlns:a16="http://schemas.microsoft.com/office/drawing/2014/main" id="{03ED4122-12AB-48FD-832A-02D833576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32" y="3657960"/>
            <a:ext cx="593567" cy="5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40">
            <a:extLst>
              <a:ext uri="{FF2B5EF4-FFF2-40B4-BE49-F238E27FC236}">
                <a16:creationId xmlns:a16="http://schemas.microsoft.com/office/drawing/2014/main" id="{CAAC9CE6-91C2-4DD2-88DE-E97AAF64FA21}"/>
              </a:ext>
            </a:extLst>
          </p:cNvPr>
          <p:cNvGrpSpPr>
            <a:grpSpLocks noChangeAspect="1"/>
          </p:cNvGrpSpPr>
          <p:nvPr/>
        </p:nvGrpSpPr>
        <p:grpSpPr>
          <a:xfrm>
            <a:off x="6971988" y="2767042"/>
            <a:ext cx="436060" cy="436060"/>
            <a:chOff x="4640263" y="1958975"/>
            <a:chExt cx="123825" cy="122238"/>
          </a:xfrm>
          <a:solidFill>
            <a:schemeClr val="bg1"/>
          </a:solidFill>
          <a:effectLst/>
        </p:grpSpPr>
        <p:sp>
          <p:nvSpPr>
            <p:cNvPr id="20" name="Freeform 150">
              <a:extLst>
                <a:ext uri="{FF2B5EF4-FFF2-40B4-BE49-F238E27FC236}">
                  <a16:creationId xmlns:a16="http://schemas.microsoft.com/office/drawing/2014/main" id="{CF7F1F85-D3AD-4057-B2EF-0BF8A77D6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600" y="1976438"/>
              <a:ext cx="63500" cy="84138"/>
            </a:xfrm>
            <a:custGeom>
              <a:avLst/>
              <a:gdLst>
                <a:gd name="T0" fmla="*/ 264 w 300"/>
                <a:gd name="T1" fmla="*/ 157 h 398"/>
                <a:gd name="T2" fmla="*/ 197 w 300"/>
                <a:gd name="T3" fmla="*/ 157 h 398"/>
                <a:gd name="T4" fmla="*/ 162 w 300"/>
                <a:gd name="T5" fmla="*/ 119 h 398"/>
                <a:gd name="T6" fmla="*/ 162 w 300"/>
                <a:gd name="T7" fmla="*/ 37 h 398"/>
                <a:gd name="T8" fmla="*/ 126 w 300"/>
                <a:gd name="T9" fmla="*/ 0 h 398"/>
                <a:gd name="T10" fmla="*/ 101 w 300"/>
                <a:gd name="T11" fmla="*/ 0 h 398"/>
                <a:gd name="T12" fmla="*/ 86 w 300"/>
                <a:gd name="T13" fmla="*/ 13 h 398"/>
                <a:gd name="T14" fmla="*/ 86 w 300"/>
                <a:gd name="T15" fmla="*/ 61 h 398"/>
                <a:gd name="T16" fmla="*/ 65 w 300"/>
                <a:gd name="T17" fmla="*/ 128 h 398"/>
                <a:gd name="T18" fmla="*/ 13 w 300"/>
                <a:gd name="T19" fmla="*/ 159 h 398"/>
                <a:gd name="T20" fmla="*/ 0 w 300"/>
                <a:gd name="T21" fmla="*/ 159 h 398"/>
                <a:gd name="T22" fmla="*/ 0 w 300"/>
                <a:gd name="T23" fmla="*/ 370 h 398"/>
                <a:gd name="T24" fmla="*/ 14 w 300"/>
                <a:gd name="T25" fmla="*/ 370 h 398"/>
                <a:gd name="T26" fmla="*/ 83 w 300"/>
                <a:gd name="T27" fmla="*/ 384 h 398"/>
                <a:gd name="T28" fmla="*/ 157 w 300"/>
                <a:gd name="T29" fmla="*/ 398 h 398"/>
                <a:gd name="T30" fmla="*/ 300 w 300"/>
                <a:gd name="T31" fmla="*/ 307 h 398"/>
                <a:gd name="T32" fmla="*/ 300 w 300"/>
                <a:gd name="T33" fmla="*/ 192 h 398"/>
                <a:gd name="T34" fmla="*/ 264 w 300"/>
                <a:gd name="T35" fmla="*/ 157 h 398"/>
                <a:gd name="T36" fmla="*/ 197 w 300"/>
                <a:gd name="T37" fmla="*/ 182 h 398"/>
                <a:gd name="T38" fmla="*/ 264 w 300"/>
                <a:gd name="T39" fmla="*/ 182 h 398"/>
                <a:gd name="T40" fmla="*/ 276 w 300"/>
                <a:gd name="T41" fmla="*/ 192 h 398"/>
                <a:gd name="T42" fmla="*/ 276 w 300"/>
                <a:gd name="T43" fmla="*/ 307 h 398"/>
                <a:gd name="T44" fmla="*/ 247 w 300"/>
                <a:gd name="T45" fmla="*/ 358 h 398"/>
                <a:gd name="T46" fmla="*/ 157 w 300"/>
                <a:gd name="T47" fmla="*/ 373 h 398"/>
                <a:gd name="T48" fmla="*/ 91 w 300"/>
                <a:gd name="T49" fmla="*/ 361 h 398"/>
                <a:gd name="T50" fmla="*/ 87 w 300"/>
                <a:gd name="T51" fmla="*/ 359 h 398"/>
                <a:gd name="T52" fmla="*/ 24 w 300"/>
                <a:gd name="T53" fmla="*/ 345 h 398"/>
                <a:gd name="T54" fmla="*/ 24 w 300"/>
                <a:gd name="T55" fmla="*/ 181 h 398"/>
                <a:gd name="T56" fmla="*/ 84 w 300"/>
                <a:gd name="T57" fmla="*/ 144 h 398"/>
                <a:gd name="T58" fmla="*/ 111 w 300"/>
                <a:gd name="T59" fmla="*/ 61 h 398"/>
                <a:gd name="T60" fmla="*/ 111 w 300"/>
                <a:gd name="T61" fmla="*/ 25 h 398"/>
                <a:gd name="T62" fmla="*/ 126 w 300"/>
                <a:gd name="T63" fmla="*/ 25 h 398"/>
                <a:gd name="T64" fmla="*/ 138 w 300"/>
                <a:gd name="T65" fmla="*/ 37 h 398"/>
                <a:gd name="T66" fmla="*/ 138 w 300"/>
                <a:gd name="T67" fmla="*/ 119 h 398"/>
                <a:gd name="T68" fmla="*/ 197 w 300"/>
                <a:gd name="T69" fmla="*/ 18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398">
                  <a:moveTo>
                    <a:pt x="264" y="157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79" y="157"/>
                    <a:pt x="162" y="139"/>
                    <a:pt x="162" y="119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16"/>
                    <a:pt x="146" y="0"/>
                    <a:pt x="12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3" y="0"/>
                    <a:pt x="86" y="6"/>
                    <a:pt x="86" y="1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85"/>
                    <a:pt x="79" y="109"/>
                    <a:pt x="65" y="128"/>
                  </a:cubicBezTo>
                  <a:cubicBezTo>
                    <a:pt x="51" y="148"/>
                    <a:pt x="33" y="159"/>
                    <a:pt x="13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14" y="370"/>
                    <a:pt x="14" y="370"/>
                    <a:pt x="14" y="370"/>
                  </a:cubicBezTo>
                  <a:cubicBezTo>
                    <a:pt x="44" y="371"/>
                    <a:pt x="64" y="377"/>
                    <a:pt x="83" y="384"/>
                  </a:cubicBezTo>
                  <a:cubicBezTo>
                    <a:pt x="104" y="391"/>
                    <a:pt x="125" y="398"/>
                    <a:pt x="157" y="398"/>
                  </a:cubicBezTo>
                  <a:cubicBezTo>
                    <a:pt x="224" y="398"/>
                    <a:pt x="300" y="387"/>
                    <a:pt x="300" y="307"/>
                  </a:cubicBezTo>
                  <a:cubicBezTo>
                    <a:pt x="300" y="192"/>
                    <a:pt x="300" y="192"/>
                    <a:pt x="300" y="192"/>
                  </a:cubicBezTo>
                  <a:cubicBezTo>
                    <a:pt x="300" y="173"/>
                    <a:pt x="283" y="157"/>
                    <a:pt x="264" y="157"/>
                  </a:cubicBezTo>
                  <a:close/>
                  <a:moveTo>
                    <a:pt x="197" y="182"/>
                  </a:moveTo>
                  <a:cubicBezTo>
                    <a:pt x="264" y="182"/>
                    <a:pt x="264" y="182"/>
                    <a:pt x="264" y="182"/>
                  </a:cubicBezTo>
                  <a:cubicBezTo>
                    <a:pt x="270" y="182"/>
                    <a:pt x="276" y="187"/>
                    <a:pt x="276" y="192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6" y="331"/>
                    <a:pt x="266" y="347"/>
                    <a:pt x="247" y="358"/>
                  </a:cubicBezTo>
                  <a:cubicBezTo>
                    <a:pt x="228" y="368"/>
                    <a:pt x="199" y="373"/>
                    <a:pt x="157" y="373"/>
                  </a:cubicBezTo>
                  <a:cubicBezTo>
                    <a:pt x="129" y="373"/>
                    <a:pt x="112" y="367"/>
                    <a:pt x="91" y="361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70" y="354"/>
                    <a:pt x="50" y="347"/>
                    <a:pt x="24" y="345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47" y="178"/>
                    <a:pt x="68" y="165"/>
                    <a:pt x="84" y="144"/>
                  </a:cubicBezTo>
                  <a:cubicBezTo>
                    <a:pt x="101" y="122"/>
                    <a:pt x="111" y="93"/>
                    <a:pt x="111" y="61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3" y="25"/>
                    <a:pt x="138" y="30"/>
                    <a:pt x="138" y="37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53"/>
                    <a:pt x="166" y="182"/>
                    <a:pt x="197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 151">
              <a:extLst>
                <a:ext uri="{FF2B5EF4-FFF2-40B4-BE49-F238E27FC236}">
                  <a16:creationId xmlns:a16="http://schemas.microsoft.com/office/drawing/2014/main" id="{ABC9089C-C341-4D1C-B1A5-34AEA5FB31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3" y="1958975"/>
              <a:ext cx="123825" cy="122238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266 h 576"/>
                <a:gd name="T4" fmla="*/ 12 w 576"/>
                <a:gd name="T5" fmla="*/ 266 h 576"/>
                <a:gd name="T6" fmla="*/ 25 w 576"/>
                <a:gd name="T7" fmla="*/ 266 h 576"/>
                <a:gd name="T8" fmla="*/ 96 w 576"/>
                <a:gd name="T9" fmla="*/ 266 h 576"/>
                <a:gd name="T10" fmla="*/ 96 w 576"/>
                <a:gd name="T11" fmla="*/ 452 h 576"/>
                <a:gd name="T12" fmla="*/ 84 w 576"/>
                <a:gd name="T13" fmla="*/ 465 h 576"/>
                <a:gd name="T14" fmla="*/ 25 w 576"/>
                <a:gd name="T15" fmla="*/ 465 h 576"/>
                <a:gd name="T16" fmla="*/ 10 w 576"/>
                <a:gd name="T17" fmla="*/ 465 h 576"/>
                <a:gd name="T18" fmla="*/ 0 w 576"/>
                <a:gd name="T19" fmla="*/ 465 h 576"/>
                <a:gd name="T20" fmla="*/ 0 w 576"/>
                <a:gd name="T21" fmla="*/ 576 h 576"/>
                <a:gd name="T22" fmla="*/ 576 w 576"/>
                <a:gd name="T23" fmla="*/ 576 h 576"/>
                <a:gd name="T24" fmla="*/ 576 w 576"/>
                <a:gd name="T25" fmla="*/ 0 h 576"/>
                <a:gd name="T26" fmla="*/ 0 w 576"/>
                <a:gd name="T27" fmla="*/ 0 h 576"/>
                <a:gd name="T28" fmla="*/ 551 w 576"/>
                <a:gd name="T29" fmla="*/ 551 h 576"/>
                <a:gd name="T30" fmla="*/ 25 w 576"/>
                <a:gd name="T31" fmla="*/ 551 h 576"/>
                <a:gd name="T32" fmla="*/ 25 w 576"/>
                <a:gd name="T33" fmla="*/ 488 h 576"/>
                <a:gd name="T34" fmla="*/ 84 w 576"/>
                <a:gd name="T35" fmla="*/ 488 h 576"/>
                <a:gd name="T36" fmla="*/ 119 w 576"/>
                <a:gd name="T37" fmla="*/ 452 h 576"/>
                <a:gd name="T38" fmla="*/ 119 w 576"/>
                <a:gd name="T39" fmla="*/ 242 h 576"/>
                <a:gd name="T40" fmla="*/ 25 w 576"/>
                <a:gd name="T41" fmla="*/ 242 h 576"/>
                <a:gd name="T42" fmla="*/ 25 w 576"/>
                <a:gd name="T43" fmla="*/ 25 h 576"/>
                <a:gd name="T44" fmla="*/ 551 w 576"/>
                <a:gd name="T45" fmla="*/ 25 h 576"/>
                <a:gd name="T46" fmla="*/ 551 w 576"/>
                <a:gd name="T4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12" y="266"/>
                    <a:pt x="12" y="266"/>
                    <a:pt x="12" y="266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96" y="452"/>
                    <a:pt x="96" y="452"/>
                    <a:pt x="96" y="452"/>
                  </a:cubicBezTo>
                  <a:cubicBezTo>
                    <a:pt x="96" y="457"/>
                    <a:pt x="92" y="465"/>
                    <a:pt x="84" y="465"/>
                  </a:cubicBezTo>
                  <a:cubicBezTo>
                    <a:pt x="25" y="465"/>
                    <a:pt x="25" y="465"/>
                    <a:pt x="25" y="465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488"/>
                    <a:pt x="25" y="488"/>
                    <a:pt x="25" y="488"/>
                  </a:cubicBezTo>
                  <a:cubicBezTo>
                    <a:pt x="84" y="488"/>
                    <a:pt x="84" y="488"/>
                    <a:pt x="84" y="488"/>
                  </a:cubicBezTo>
                  <a:cubicBezTo>
                    <a:pt x="105" y="488"/>
                    <a:pt x="119" y="470"/>
                    <a:pt x="119" y="45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5424A06B-A888-49F9-9351-2E4D372A4684}"/>
              </a:ext>
            </a:extLst>
          </p:cNvPr>
          <p:cNvSpPr/>
          <p:nvPr/>
        </p:nvSpPr>
        <p:spPr>
          <a:xfrm>
            <a:off x="1506928" y="1683924"/>
            <a:ext cx="4303051" cy="1013674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3CAD1353-E507-4E0C-92C0-A82684D85267}"/>
              </a:ext>
            </a:extLst>
          </p:cNvPr>
          <p:cNvSpPr/>
          <p:nvPr/>
        </p:nvSpPr>
        <p:spPr>
          <a:xfrm>
            <a:off x="1451077" y="2811216"/>
            <a:ext cx="4303051" cy="1013673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9B2DBDCE-7CFD-4460-9EAF-880D1D5732B8}"/>
              </a:ext>
            </a:extLst>
          </p:cNvPr>
          <p:cNvSpPr/>
          <p:nvPr/>
        </p:nvSpPr>
        <p:spPr>
          <a:xfrm>
            <a:off x="624124" y="1794468"/>
            <a:ext cx="766379" cy="766379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EC75EFE4-475E-40CA-8E67-42EB8F766CFA}"/>
              </a:ext>
            </a:extLst>
          </p:cNvPr>
          <p:cNvSpPr/>
          <p:nvPr/>
        </p:nvSpPr>
        <p:spPr>
          <a:xfrm>
            <a:off x="1451077" y="3969147"/>
            <a:ext cx="4300332" cy="1669240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Βέλος: Διάσημα 26">
            <a:extLst>
              <a:ext uri="{FF2B5EF4-FFF2-40B4-BE49-F238E27FC236}">
                <a16:creationId xmlns:a16="http://schemas.microsoft.com/office/drawing/2014/main" id="{913A94F1-5830-4384-B5D1-83F9DF803A53}"/>
              </a:ext>
            </a:extLst>
          </p:cNvPr>
          <p:cNvSpPr/>
          <p:nvPr/>
        </p:nvSpPr>
        <p:spPr>
          <a:xfrm>
            <a:off x="6049147" y="3045912"/>
            <a:ext cx="482388" cy="112547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AD812F-1BF3-4A39-8585-40055C95918C}"/>
              </a:ext>
            </a:extLst>
          </p:cNvPr>
          <p:cNvSpPr txBox="1"/>
          <p:nvPr/>
        </p:nvSpPr>
        <p:spPr>
          <a:xfrm>
            <a:off x="1144440" y="966085"/>
            <a:ext cx="1059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Πράσινη Οικονομία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Ψηφιακός 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Μετ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σμός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Απασχόληση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 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Έρευνα/Καινοτομία – Εξωστρέφεια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Τουρισμός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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Αγροδιατροφή 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464561-ADA3-462A-B1F4-8635E650D027}"/>
              </a:ext>
            </a:extLst>
          </p:cNvPr>
          <p:cNvSpPr txBox="1"/>
          <p:nvPr/>
        </p:nvSpPr>
        <p:spPr>
          <a:xfrm>
            <a:off x="1550551" y="4001469"/>
            <a:ext cx="4341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Επιλέξιμες Δαπάνες </a:t>
            </a:r>
            <a:r>
              <a:rPr kumimoji="0" lang="el-GR" sz="16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l-GR" sz="1600" u="sng" kern="0" dirty="0">
                <a:solidFill>
                  <a:prstClr val="black"/>
                </a:solidFill>
              </a:rPr>
              <a:t>χαρακτήρας </a:t>
            </a:r>
            <a:r>
              <a:rPr kumimoji="0" lang="el-GR" sz="16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αρχικής επένδυσης) </a:t>
            </a: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Δ</a:t>
            </a:r>
            <a:r>
              <a:rPr kumimoji="0" lang="el-G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απάνες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 εντός και ε</a:t>
            </a:r>
            <a:r>
              <a:rPr lang="el-GR" sz="1600" kern="0" dirty="0" err="1">
                <a:solidFill>
                  <a:prstClr val="black"/>
                </a:solidFill>
                <a:sym typeface="Wingdings" panose="05000000000000000000" pitchFamily="2" charset="2"/>
              </a:rPr>
              <a:t>κτός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περιφερειακώ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ν ενισχύσεων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olidFill>
                  <a:prstClr val="black"/>
                </a:solidFill>
                <a:sym typeface="Wingdings" panose="05000000000000000000" pitchFamily="2" charset="2"/>
              </a:rPr>
              <a:t>Επιλέξιμες Δαπάνες</a:t>
            </a:r>
            <a:r>
              <a:rPr lang="el-GR" sz="1600" u="sng" kern="0" dirty="0">
                <a:solidFill>
                  <a:prstClr val="black"/>
                </a:solidFill>
                <a:sym typeface="Wingdings" panose="05000000000000000000" pitchFamily="2" charset="2"/>
              </a:rPr>
              <a:t> (χωρίς το χαρακτήρα αρχικής επένδυση) 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 Δαπάνες εκτός περιφερειακών ενισχύσεων (αυτόνομα)</a:t>
            </a:r>
          </a:p>
        </p:txBody>
      </p:sp>
    </p:spTree>
    <p:extLst>
      <p:ext uri="{BB962C8B-B14F-4D97-AF65-F5344CB8AC3E}">
        <p14:creationId xmlns:p14="http://schemas.microsoft.com/office/powerpoint/2010/main" val="381209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31DDCE09-1B3A-41EE-BEBC-72EA600D1AE8}"/>
              </a:ext>
            </a:extLst>
          </p:cNvPr>
          <p:cNvSpPr txBox="1">
            <a:spLocks/>
          </p:cNvSpPr>
          <p:nvPr/>
        </p:nvSpPr>
        <p:spPr>
          <a:xfrm>
            <a:off x="609600" y="208467"/>
            <a:ext cx="10972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algn="ctr">
              <a:spcBef>
                <a:spcPct val="0"/>
              </a:spcBef>
              <a:buNone/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4. </a:t>
            </a:r>
            <a:r>
              <a:rPr lang="el-GR" sz="2400" b="1" kern="0" dirty="0">
                <a:latin typeface="Calibri"/>
              </a:rPr>
              <a:t>Δίκαιη Αναπτυξιακή Μετάβαση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Google Shape;14199;g87a8f27973_0_1028">
            <a:extLst>
              <a:ext uri="{FF2B5EF4-FFF2-40B4-BE49-F238E27FC236}">
                <a16:creationId xmlns:a16="http://schemas.microsoft.com/office/drawing/2014/main" id="{971F75AB-8DE6-438C-B5C6-3E4B83B1A9F0}"/>
              </a:ext>
            </a:extLst>
          </p:cNvPr>
          <p:cNvSpPr/>
          <p:nvPr/>
        </p:nvSpPr>
        <p:spPr>
          <a:xfrm>
            <a:off x="6956150" y="2376212"/>
            <a:ext cx="2443489" cy="7136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Φορέας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l-GR" sz="1600" b="1" kern="0" dirty="0">
                <a:solidFill>
                  <a:srgbClr val="002060"/>
                </a:solidFill>
                <a:cs typeface="Arial"/>
                <a:sym typeface="Arial"/>
              </a:rPr>
              <a:t>Υπαγωγής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A01DE-6B48-408B-B123-FF5137B6F073}"/>
              </a:ext>
            </a:extLst>
          </p:cNvPr>
          <p:cNvSpPr txBox="1"/>
          <p:nvPr/>
        </p:nvSpPr>
        <p:spPr>
          <a:xfrm>
            <a:off x="1575240" y="1753715"/>
            <a:ext cx="4891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Δικαιούχοι: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u="sng" kern="0" dirty="0"/>
              <a:t>Όλα τα είδη επιχειρήσεων </a:t>
            </a:r>
            <a:r>
              <a:rPr lang="el-GR" sz="1600" kern="0" dirty="0"/>
              <a:t>/ </a:t>
            </a:r>
            <a:r>
              <a:rPr lang="el-GR" sz="1600" u="sng" kern="0" dirty="0"/>
              <a:t>Μεγάλες</a:t>
            </a:r>
            <a:r>
              <a:rPr lang="el-GR" sz="1600" kern="0" dirty="0"/>
              <a:t>: μόνο παραγωγικές επενδύσεις και μόνο εφόσον είναι απαραίτητες για την υλοποίηση των ΕΣΔΙΜ 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Picture 31" descr="C:\Users\004490\Desktop\Icons MS office files\Issues\Clipboard\Outline\Clipboard-outline_0001_maroon.png">
            <a:extLst>
              <a:ext uri="{FF2B5EF4-FFF2-40B4-BE49-F238E27FC236}">
                <a16:creationId xmlns:a16="http://schemas.microsoft.com/office/drawing/2014/main" id="{DE761C71-9C18-4616-84CE-592A7AD1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5" y="3099061"/>
            <a:ext cx="760015" cy="7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465790-329D-4408-91C5-E8FC4A1E20BC}"/>
              </a:ext>
            </a:extLst>
          </p:cNvPr>
          <p:cNvSpPr txBox="1"/>
          <p:nvPr/>
        </p:nvSpPr>
        <p:spPr>
          <a:xfrm>
            <a:off x="1667742" y="2872736"/>
            <a:ext cx="413358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ym typeface="Wingdings" panose="05000000000000000000" pitchFamily="2" charset="2"/>
              </a:rPr>
              <a:t>Είδη δραστηριοτήτων: </a:t>
            </a:r>
            <a:r>
              <a:rPr lang="el-GR" sz="1600" kern="0" dirty="0"/>
              <a:t>Επενδυτικά σχέδια που υλοποιούνται στις περιοχές των ΕΣΔΙΜ</a:t>
            </a:r>
            <a:r>
              <a:rPr lang="en-US" sz="1600" kern="0" dirty="0"/>
              <a:t> </a:t>
            </a:r>
            <a:r>
              <a:rPr lang="el-GR" sz="1600" kern="0" dirty="0"/>
              <a:t>και εντάσσονται στις δραστηριότητες του Κανονισμού 2021/1056 </a:t>
            </a:r>
            <a:endParaRPr lang="el-GR" sz="1600" u="sng" kern="0" dirty="0"/>
          </a:p>
        </p:txBody>
      </p:sp>
      <p:pic>
        <p:nvPicPr>
          <p:cNvPr id="10" name="Picture 2" descr="Επίπεδη, Σχεδιασμός, Εικονίδιο, Www, Internet, Gui">
            <a:extLst>
              <a:ext uri="{FF2B5EF4-FFF2-40B4-BE49-F238E27FC236}">
                <a16:creationId xmlns:a16="http://schemas.microsoft.com/office/drawing/2014/main" id="{7C77D263-D2AF-4971-B7DB-E9342ED18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8" y="4476150"/>
            <a:ext cx="766379" cy="7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eople icon ~ TukTuk Design">
            <a:extLst>
              <a:ext uri="{FF2B5EF4-FFF2-40B4-BE49-F238E27FC236}">
                <a16:creationId xmlns:a16="http://schemas.microsoft.com/office/drawing/2014/main" id="{9E05B6CD-87ED-414D-AF9C-EC6B284DF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7594"/>
          <a:stretch/>
        </p:blipFill>
        <p:spPr bwMode="auto">
          <a:xfrm>
            <a:off x="699520" y="2037156"/>
            <a:ext cx="615586" cy="559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4199;g87a8f27973_0_1028">
            <a:extLst>
              <a:ext uri="{FF2B5EF4-FFF2-40B4-BE49-F238E27FC236}">
                <a16:creationId xmlns:a16="http://schemas.microsoft.com/office/drawing/2014/main" id="{79AF78EE-430C-4386-B10B-945347572A7B}"/>
              </a:ext>
            </a:extLst>
          </p:cNvPr>
          <p:cNvSpPr/>
          <p:nvPr/>
        </p:nvSpPr>
        <p:spPr>
          <a:xfrm>
            <a:off x="6956151" y="3196422"/>
            <a:ext cx="2443489" cy="7136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Αξιολόγηση </a:t>
            </a:r>
            <a:endParaRPr lang="en-US" sz="1600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Google Shape;14199;g87a8f27973_0_1028">
            <a:extLst>
              <a:ext uri="{FF2B5EF4-FFF2-40B4-BE49-F238E27FC236}">
                <a16:creationId xmlns:a16="http://schemas.microsoft.com/office/drawing/2014/main" id="{0C0EC8FA-CE30-48B0-8139-09ABB00BAD4E}"/>
              </a:ext>
            </a:extLst>
          </p:cNvPr>
          <p:cNvSpPr/>
          <p:nvPr/>
        </p:nvSpPr>
        <p:spPr>
          <a:xfrm>
            <a:off x="9597043" y="3196423"/>
            <a:ext cx="1598665" cy="713632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Άμεση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5" name="Picture 6" descr="Μεγεθυντικό Φακό, Lupe Γυαλί, Γυαλί, Μεγέθυνση">
            <a:extLst>
              <a:ext uri="{FF2B5EF4-FFF2-40B4-BE49-F238E27FC236}">
                <a16:creationId xmlns:a16="http://schemas.microsoft.com/office/drawing/2014/main" id="{BC87322E-FDA9-4AE0-AF18-59AB9C98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61" y="3327678"/>
            <a:ext cx="513584" cy="50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0">
            <a:extLst>
              <a:ext uri="{FF2B5EF4-FFF2-40B4-BE49-F238E27FC236}">
                <a16:creationId xmlns:a16="http://schemas.microsoft.com/office/drawing/2014/main" id="{74DA38AB-85C1-4E29-B5E5-F7E7D144F0AA}"/>
              </a:ext>
            </a:extLst>
          </p:cNvPr>
          <p:cNvGrpSpPr>
            <a:grpSpLocks noChangeAspect="1"/>
          </p:cNvGrpSpPr>
          <p:nvPr/>
        </p:nvGrpSpPr>
        <p:grpSpPr>
          <a:xfrm>
            <a:off x="7101584" y="2536668"/>
            <a:ext cx="436060" cy="436060"/>
            <a:chOff x="4640263" y="1958975"/>
            <a:chExt cx="123825" cy="122238"/>
          </a:xfrm>
          <a:solidFill>
            <a:schemeClr val="bg1"/>
          </a:solidFill>
          <a:effectLst/>
        </p:grpSpPr>
        <p:sp>
          <p:nvSpPr>
            <p:cNvPr id="17" name="Freeform 150">
              <a:extLst>
                <a:ext uri="{FF2B5EF4-FFF2-40B4-BE49-F238E27FC236}">
                  <a16:creationId xmlns:a16="http://schemas.microsoft.com/office/drawing/2014/main" id="{AACFB74C-8CAA-4CCC-AA2A-BC59C55DF7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600" y="1976438"/>
              <a:ext cx="63500" cy="84138"/>
            </a:xfrm>
            <a:custGeom>
              <a:avLst/>
              <a:gdLst>
                <a:gd name="T0" fmla="*/ 264 w 300"/>
                <a:gd name="T1" fmla="*/ 157 h 398"/>
                <a:gd name="T2" fmla="*/ 197 w 300"/>
                <a:gd name="T3" fmla="*/ 157 h 398"/>
                <a:gd name="T4" fmla="*/ 162 w 300"/>
                <a:gd name="T5" fmla="*/ 119 h 398"/>
                <a:gd name="T6" fmla="*/ 162 w 300"/>
                <a:gd name="T7" fmla="*/ 37 h 398"/>
                <a:gd name="T8" fmla="*/ 126 w 300"/>
                <a:gd name="T9" fmla="*/ 0 h 398"/>
                <a:gd name="T10" fmla="*/ 101 w 300"/>
                <a:gd name="T11" fmla="*/ 0 h 398"/>
                <a:gd name="T12" fmla="*/ 86 w 300"/>
                <a:gd name="T13" fmla="*/ 13 h 398"/>
                <a:gd name="T14" fmla="*/ 86 w 300"/>
                <a:gd name="T15" fmla="*/ 61 h 398"/>
                <a:gd name="T16" fmla="*/ 65 w 300"/>
                <a:gd name="T17" fmla="*/ 128 h 398"/>
                <a:gd name="T18" fmla="*/ 13 w 300"/>
                <a:gd name="T19" fmla="*/ 159 h 398"/>
                <a:gd name="T20" fmla="*/ 0 w 300"/>
                <a:gd name="T21" fmla="*/ 159 h 398"/>
                <a:gd name="T22" fmla="*/ 0 w 300"/>
                <a:gd name="T23" fmla="*/ 370 h 398"/>
                <a:gd name="T24" fmla="*/ 14 w 300"/>
                <a:gd name="T25" fmla="*/ 370 h 398"/>
                <a:gd name="T26" fmla="*/ 83 w 300"/>
                <a:gd name="T27" fmla="*/ 384 h 398"/>
                <a:gd name="T28" fmla="*/ 157 w 300"/>
                <a:gd name="T29" fmla="*/ 398 h 398"/>
                <a:gd name="T30" fmla="*/ 300 w 300"/>
                <a:gd name="T31" fmla="*/ 307 h 398"/>
                <a:gd name="T32" fmla="*/ 300 w 300"/>
                <a:gd name="T33" fmla="*/ 192 h 398"/>
                <a:gd name="T34" fmla="*/ 264 w 300"/>
                <a:gd name="T35" fmla="*/ 157 h 398"/>
                <a:gd name="T36" fmla="*/ 197 w 300"/>
                <a:gd name="T37" fmla="*/ 182 h 398"/>
                <a:gd name="T38" fmla="*/ 264 w 300"/>
                <a:gd name="T39" fmla="*/ 182 h 398"/>
                <a:gd name="T40" fmla="*/ 276 w 300"/>
                <a:gd name="T41" fmla="*/ 192 h 398"/>
                <a:gd name="T42" fmla="*/ 276 w 300"/>
                <a:gd name="T43" fmla="*/ 307 h 398"/>
                <a:gd name="T44" fmla="*/ 247 w 300"/>
                <a:gd name="T45" fmla="*/ 358 h 398"/>
                <a:gd name="T46" fmla="*/ 157 w 300"/>
                <a:gd name="T47" fmla="*/ 373 h 398"/>
                <a:gd name="T48" fmla="*/ 91 w 300"/>
                <a:gd name="T49" fmla="*/ 361 h 398"/>
                <a:gd name="T50" fmla="*/ 87 w 300"/>
                <a:gd name="T51" fmla="*/ 359 h 398"/>
                <a:gd name="T52" fmla="*/ 24 w 300"/>
                <a:gd name="T53" fmla="*/ 345 h 398"/>
                <a:gd name="T54" fmla="*/ 24 w 300"/>
                <a:gd name="T55" fmla="*/ 181 h 398"/>
                <a:gd name="T56" fmla="*/ 84 w 300"/>
                <a:gd name="T57" fmla="*/ 144 h 398"/>
                <a:gd name="T58" fmla="*/ 111 w 300"/>
                <a:gd name="T59" fmla="*/ 61 h 398"/>
                <a:gd name="T60" fmla="*/ 111 w 300"/>
                <a:gd name="T61" fmla="*/ 25 h 398"/>
                <a:gd name="T62" fmla="*/ 126 w 300"/>
                <a:gd name="T63" fmla="*/ 25 h 398"/>
                <a:gd name="T64" fmla="*/ 138 w 300"/>
                <a:gd name="T65" fmla="*/ 37 h 398"/>
                <a:gd name="T66" fmla="*/ 138 w 300"/>
                <a:gd name="T67" fmla="*/ 119 h 398"/>
                <a:gd name="T68" fmla="*/ 197 w 300"/>
                <a:gd name="T69" fmla="*/ 18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398">
                  <a:moveTo>
                    <a:pt x="264" y="157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79" y="157"/>
                    <a:pt x="162" y="139"/>
                    <a:pt x="162" y="119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16"/>
                    <a:pt x="146" y="0"/>
                    <a:pt x="12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3" y="0"/>
                    <a:pt x="86" y="6"/>
                    <a:pt x="86" y="1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85"/>
                    <a:pt x="79" y="109"/>
                    <a:pt x="65" y="128"/>
                  </a:cubicBezTo>
                  <a:cubicBezTo>
                    <a:pt x="51" y="148"/>
                    <a:pt x="33" y="159"/>
                    <a:pt x="13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14" y="370"/>
                    <a:pt x="14" y="370"/>
                    <a:pt x="14" y="370"/>
                  </a:cubicBezTo>
                  <a:cubicBezTo>
                    <a:pt x="44" y="371"/>
                    <a:pt x="64" y="377"/>
                    <a:pt x="83" y="384"/>
                  </a:cubicBezTo>
                  <a:cubicBezTo>
                    <a:pt x="104" y="391"/>
                    <a:pt x="125" y="398"/>
                    <a:pt x="157" y="398"/>
                  </a:cubicBezTo>
                  <a:cubicBezTo>
                    <a:pt x="224" y="398"/>
                    <a:pt x="300" y="387"/>
                    <a:pt x="300" y="307"/>
                  </a:cubicBezTo>
                  <a:cubicBezTo>
                    <a:pt x="300" y="192"/>
                    <a:pt x="300" y="192"/>
                    <a:pt x="300" y="192"/>
                  </a:cubicBezTo>
                  <a:cubicBezTo>
                    <a:pt x="300" y="173"/>
                    <a:pt x="283" y="157"/>
                    <a:pt x="264" y="157"/>
                  </a:cubicBezTo>
                  <a:close/>
                  <a:moveTo>
                    <a:pt x="197" y="182"/>
                  </a:moveTo>
                  <a:cubicBezTo>
                    <a:pt x="264" y="182"/>
                    <a:pt x="264" y="182"/>
                    <a:pt x="264" y="182"/>
                  </a:cubicBezTo>
                  <a:cubicBezTo>
                    <a:pt x="270" y="182"/>
                    <a:pt x="276" y="187"/>
                    <a:pt x="276" y="192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6" y="331"/>
                    <a:pt x="266" y="347"/>
                    <a:pt x="247" y="358"/>
                  </a:cubicBezTo>
                  <a:cubicBezTo>
                    <a:pt x="228" y="368"/>
                    <a:pt x="199" y="373"/>
                    <a:pt x="157" y="373"/>
                  </a:cubicBezTo>
                  <a:cubicBezTo>
                    <a:pt x="129" y="373"/>
                    <a:pt x="112" y="367"/>
                    <a:pt x="91" y="361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70" y="354"/>
                    <a:pt x="50" y="347"/>
                    <a:pt x="24" y="345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47" y="178"/>
                    <a:pt x="68" y="165"/>
                    <a:pt x="84" y="144"/>
                  </a:cubicBezTo>
                  <a:cubicBezTo>
                    <a:pt x="101" y="122"/>
                    <a:pt x="111" y="93"/>
                    <a:pt x="111" y="61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3" y="25"/>
                    <a:pt x="138" y="30"/>
                    <a:pt x="138" y="37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53"/>
                    <a:pt x="166" y="182"/>
                    <a:pt x="197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Freeform 151">
              <a:extLst>
                <a:ext uri="{FF2B5EF4-FFF2-40B4-BE49-F238E27FC236}">
                  <a16:creationId xmlns:a16="http://schemas.microsoft.com/office/drawing/2014/main" id="{9C2B930E-4B67-464B-A62E-359625DDD8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3" y="1958975"/>
              <a:ext cx="123825" cy="122238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266 h 576"/>
                <a:gd name="T4" fmla="*/ 12 w 576"/>
                <a:gd name="T5" fmla="*/ 266 h 576"/>
                <a:gd name="T6" fmla="*/ 25 w 576"/>
                <a:gd name="T7" fmla="*/ 266 h 576"/>
                <a:gd name="T8" fmla="*/ 96 w 576"/>
                <a:gd name="T9" fmla="*/ 266 h 576"/>
                <a:gd name="T10" fmla="*/ 96 w 576"/>
                <a:gd name="T11" fmla="*/ 452 h 576"/>
                <a:gd name="T12" fmla="*/ 84 w 576"/>
                <a:gd name="T13" fmla="*/ 465 h 576"/>
                <a:gd name="T14" fmla="*/ 25 w 576"/>
                <a:gd name="T15" fmla="*/ 465 h 576"/>
                <a:gd name="T16" fmla="*/ 10 w 576"/>
                <a:gd name="T17" fmla="*/ 465 h 576"/>
                <a:gd name="T18" fmla="*/ 0 w 576"/>
                <a:gd name="T19" fmla="*/ 465 h 576"/>
                <a:gd name="T20" fmla="*/ 0 w 576"/>
                <a:gd name="T21" fmla="*/ 576 h 576"/>
                <a:gd name="T22" fmla="*/ 576 w 576"/>
                <a:gd name="T23" fmla="*/ 576 h 576"/>
                <a:gd name="T24" fmla="*/ 576 w 576"/>
                <a:gd name="T25" fmla="*/ 0 h 576"/>
                <a:gd name="T26" fmla="*/ 0 w 576"/>
                <a:gd name="T27" fmla="*/ 0 h 576"/>
                <a:gd name="T28" fmla="*/ 551 w 576"/>
                <a:gd name="T29" fmla="*/ 551 h 576"/>
                <a:gd name="T30" fmla="*/ 25 w 576"/>
                <a:gd name="T31" fmla="*/ 551 h 576"/>
                <a:gd name="T32" fmla="*/ 25 w 576"/>
                <a:gd name="T33" fmla="*/ 488 h 576"/>
                <a:gd name="T34" fmla="*/ 84 w 576"/>
                <a:gd name="T35" fmla="*/ 488 h 576"/>
                <a:gd name="T36" fmla="*/ 119 w 576"/>
                <a:gd name="T37" fmla="*/ 452 h 576"/>
                <a:gd name="T38" fmla="*/ 119 w 576"/>
                <a:gd name="T39" fmla="*/ 242 h 576"/>
                <a:gd name="T40" fmla="*/ 25 w 576"/>
                <a:gd name="T41" fmla="*/ 242 h 576"/>
                <a:gd name="T42" fmla="*/ 25 w 576"/>
                <a:gd name="T43" fmla="*/ 25 h 576"/>
                <a:gd name="T44" fmla="*/ 551 w 576"/>
                <a:gd name="T45" fmla="*/ 25 h 576"/>
                <a:gd name="T46" fmla="*/ 551 w 576"/>
                <a:gd name="T4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12" y="266"/>
                    <a:pt x="12" y="266"/>
                    <a:pt x="12" y="266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96" y="452"/>
                    <a:pt x="96" y="452"/>
                    <a:pt x="96" y="452"/>
                  </a:cubicBezTo>
                  <a:cubicBezTo>
                    <a:pt x="96" y="457"/>
                    <a:pt x="92" y="465"/>
                    <a:pt x="84" y="465"/>
                  </a:cubicBezTo>
                  <a:cubicBezTo>
                    <a:pt x="25" y="465"/>
                    <a:pt x="25" y="465"/>
                    <a:pt x="25" y="465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488"/>
                    <a:pt x="25" y="488"/>
                    <a:pt x="25" y="488"/>
                  </a:cubicBezTo>
                  <a:cubicBezTo>
                    <a:pt x="84" y="488"/>
                    <a:pt x="84" y="488"/>
                    <a:pt x="84" y="488"/>
                  </a:cubicBezTo>
                  <a:cubicBezTo>
                    <a:pt x="105" y="488"/>
                    <a:pt x="119" y="470"/>
                    <a:pt x="119" y="45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4DD8901A-D0F8-44FA-9072-AAA555D44A8E}"/>
              </a:ext>
            </a:extLst>
          </p:cNvPr>
          <p:cNvSpPr/>
          <p:nvPr/>
        </p:nvSpPr>
        <p:spPr>
          <a:xfrm>
            <a:off x="1498276" y="1764375"/>
            <a:ext cx="4303051" cy="1013674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E978CE9A-BAD8-4C2C-9A44-651B82AD1659}"/>
              </a:ext>
            </a:extLst>
          </p:cNvPr>
          <p:cNvSpPr/>
          <p:nvPr/>
        </p:nvSpPr>
        <p:spPr>
          <a:xfrm>
            <a:off x="1533788" y="2901758"/>
            <a:ext cx="4303051" cy="1077218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AB2BE59E-985D-4BEE-B4B9-23105C5BC279}"/>
              </a:ext>
            </a:extLst>
          </p:cNvPr>
          <p:cNvSpPr/>
          <p:nvPr/>
        </p:nvSpPr>
        <p:spPr>
          <a:xfrm>
            <a:off x="624124" y="1903933"/>
            <a:ext cx="766379" cy="766379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C46582F-2610-4748-90D2-CAFF4523B1D4}"/>
              </a:ext>
            </a:extLst>
          </p:cNvPr>
          <p:cNvSpPr/>
          <p:nvPr/>
        </p:nvSpPr>
        <p:spPr>
          <a:xfrm>
            <a:off x="1536507" y="4087324"/>
            <a:ext cx="4300332" cy="1569661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Βέλος: Διάσημα 23">
            <a:extLst>
              <a:ext uri="{FF2B5EF4-FFF2-40B4-BE49-F238E27FC236}">
                <a16:creationId xmlns:a16="http://schemas.microsoft.com/office/drawing/2014/main" id="{13E65B59-002A-41C6-8762-D9C116B9AAAC}"/>
              </a:ext>
            </a:extLst>
          </p:cNvPr>
          <p:cNvSpPr/>
          <p:nvPr/>
        </p:nvSpPr>
        <p:spPr>
          <a:xfrm>
            <a:off x="6049147" y="3018663"/>
            <a:ext cx="482388" cy="112547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49ACC8-FC14-41E6-B4D2-877D53081DFA}"/>
              </a:ext>
            </a:extLst>
          </p:cNvPr>
          <p:cNvSpPr txBox="1"/>
          <p:nvPr/>
        </p:nvSpPr>
        <p:spPr>
          <a:xfrm>
            <a:off x="1168922" y="846893"/>
            <a:ext cx="1059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Πράσινη Οικονομία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Ψηφιακός 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Μετ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el-GR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σμός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 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Απασχόληση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 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Έρευνα/Καινοτομία – Εξωστρέφεια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Τουρισμός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</a:t>
            </a:r>
            <a:r>
              <a:rPr lang="el-GR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 Αγροδιατροφή 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916178-E05B-4666-8BDF-71D27BBC5A52}"/>
              </a:ext>
            </a:extLst>
          </p:cNvPr>
          <p:cNvSpPr txBox="1"/>
          <p:nvPr/>
        </p:nvSpPr>
        <p:spPr>
          <a:xfrm>
            <a:off x="839416" y="6271346"/>
            <a:ext cx="59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Ελληνική Δημοκρατία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Υπουργείο Ανάπτυξης και Επενδύσεων</a:t>
            </a:r>
          </a:p>
        </p:txBody>
      </p:sp>
      <p:pic>
        <p:nvPicPr>
          <p:cNvPr id="31" name="Picture 2" descr="Υπουργείο Εξωτερικών – Ελληνική Δημοκρατία | Επενδυτική &amp; Επιχειρηματική  Αποστολή στην Κένυα 2013">
            <a:extLst>
              <a:ext uri="{FF2B5EF4-FFF2-40B4-BE49-F238E27FC236}">
                <a16:creationId xmlns:a16="http://schemas.microsoft.com/office/drawing/2014/main" id="{B1A9993D-8741-4EA2-93D2-395247666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9" y="6294212"/>
            <a:ext cx="429379" cy="4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Θέση αριθμού διαφάνειας 4">
            <a:extLst>
              <a:ext uri="{FF2B5EF4-FFF2-40B4-BE49-F238E27FC236}">
                <a16:creationId xmlns:a16="http://schemas.microsoft.com/office/drawing/2014/main" id="{4C6B31E3-CB61-47B5-8C6F-86CE25E77915}"/>
              </a:ext>
            </a:extLst>
          </p:cNvPr>
          <p:cNvSpPr txBox="1">
            <a:spLocks/>
          </p:cNvSpPr>
          <p:nvPr/>
        </p:nvSpPr>
        <p:spPr>
          <a:xfrm>
            <a:off x="8792308" y="630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9AD0-5E52-43D0-8D21-B78DFF691991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Google Shape;14199;g87a8f27973_0_1028">
            <a:extLst>
              <a:ext uri="{FF2B5EF4-FFF2-40B4-BE49-F238E27FC236}">
                <a16:creationId xmlns:a16="http://schemas.microsoft.com/office/drawing/2014/main" id="{B25ACCF2-E7BE-4D15-BC68-C40BB42F7CD0}"/>
              </a:ext>
            </a:extLst>
          </p:cNvPr>
          <p:cNvSpPr/>
          <p:nvPr/>
        </p:nvSpPr>
        <p:spPr>
          <a:xfrm>
            <a:off x="9597043" y="2372583"/>
            <a:ext cx="1598664" cy="713632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Υπουργείο Ανάπτυξης &amp; Επενδύσεων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F4335-2C29-4D70-9255-A92BADE695B8}"/>
              </a:ext>
            </a:extLst>
          </p:cNvPr>
          <p:cNvSpPr txBox="1"/>
          <p:nvPr/>
        </p:nvSpPr>
        <p:spPr>
          <a:xfrm>
            <a:off x="1649010" y="4092911"/>
            <a:ext cx="4341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Επιλέξιμες Δαπάνες </a:t>
            </a:r>
            <a:r>
              <a:rPr kumimoji="0" lang="el-GR" sz="16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l-GR" sz="1600" u="sng" kern="0" dirty="0">
                <a:solidFill>
                  <a:prstClr val="black"/>
                </a:solidFill>
              </a:rPr>
              <a:t>χαρακτήρας </a:t>
            </a:r>
            <a:r>
              <a:rPr kumimoji="0" lang="el-GR" sz="16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αρχικής επένδυσης) </a:t>
            </a: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Δ</a:t>
            </a:r>
            <a:r>
              <a:rPr kumimoji="0" lang="el-G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απάνες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 εντός και ε</a:t>
            </a:r>
            <a:r>
              <a:rPr lang="el-GR" sz="1600" kern="0" dirty="0" err="1">
                <a:solidFill>
                  <a:prstClr val="black"/>
                </a:solidFill>
                <a:sym typeface="Wingdings" panose="05000000000000000000" pitchFamily="2" charset="2"/>
              </a:rPr>
              <a:t>κτός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περιφερειακώ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ν ενισχύσεων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>
                <a:solidFill>
                  <a:prstClr val="black"/>
                </a:solidFill>
                <a:sym typeface="Wingdings" panose="05000000000000000000" pitchFamily="2" charset="2"/>
              </a:rPr>
              <a:t>Επιλέξιμες Δαπάνες</a:t>
            </a:r>
            <a:r>
              <a:rPr lang="el-GR" sz="1600" u="sng" kern="0" dirty="0">
                <a:solidFill>
                  <a:prstClr val="black"/>
                </a:solidFill>
                <a:sym typeface="Wingdings" panose="05000000000000000000" pitchFamily="2" charset="2"/>
              </a:rPr>
              <a:t> (χωρίς το χαρακτήρα αρχικής επένδυση) </a:t>
            </a:r>
            <a:r>
              <a:rPr lang="el-G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 Δαπάνες εκτός περιφερειακών ενισχύσεων (αυτόνομα)</a:t>
            </a:r>
          </a:p>
        </p:txBody>
      </p:sp>
      <p:sp>
        <p:nvSpPr>
          <p:cNvPr id="35" name="Google Shape;14199;g87a8f27973_0_1028">
            <a:extLst>
              <a:ext uri="{FF2B5EF4-FFF2-40B4-BE49-F238E27FC236}">
                <a16:creationId xmlns:a16="http://schemas.microsoft.com/office/drawing/2014/main" id="{CA4C89AC-EC75-4EF0-A511-0B6594138F21}"/>
              </a:ext>
            </a:extLst>
          </p:cNvPr>
          <p:cNvSpPr/>
          <p:nvPr/>
        </p:nvSpPr>
        <p:spPr>
          <a:xfrm>
            <a:off x="6956150" y="4008143"/>
            <a:ext cx="2443489" cy="713632"/>
          </a:xfrm>
          <a:prstGeom prst="rect">
            <a:avLst/>
          </a:prstGeom>
          <a:solidFill>
            <a:srgbClr val="ABBB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Ενδιάμεσος Φορέας Διαχείρισης  </a:t>
            </a:r>
            <a:endParaRPr lang="en-US" sz="1600" b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" name="Google Shape;14199;g87a8f27973_0_1028">
            <a:extLst>
              <a:ext uri="{FF2B5EF4-FFF2-40B4-BE49-F238E27FC236}">
                <a16:creationId xmlns:a16="http://schemas.microsoft.com/office/drawing/2014/main" id="{56F6D9EA-7C4E-400A-862F-A22CBE0E06D4}"/>
              </a:ext>
            </a:extLst>
          </p:cNvPr>
          <p:cNvSpPr/>
          <p:nvPr/>
        </p:nvSpPr>
        <p:spPr>
          <a:xfrm>
            <a:off x="9597042" y="4008144"/>
            <a:ext cx="1598665" cy="713632"/>
          </a:xfrm>
          <a:prstGeom prst="rect">
            <a:avLst/>
          </a:prstGeom>
          <a:noFill/>
          <a:ln>
            <a:solidFill>
              <a:srgbClr val="013476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sz="1600" b="1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ΓΔΙΕ</a:t>
            </a:r>
            <a:endParaRPr lang="en-US" sz="1600" b="1" dirty="0">
              <a:solidFill>
                <a:prstClr val="black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6727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Θέμα του Office">
  <a:themeElements>
    <a:clrScheme name="Προσαρμοσμένο 3">
      <a:dk1>
        <a:sysClr val="windowText" lastClr="000000"/>
      </a:dk1>
      <a:lt1>
        <a:sysClr val="window" lastClr="FFFFFF"/>
      </a:lt1>
      <a:dk2>
        <a:srgbClr val="F2F2F2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8071</TotalTime>
  <Words>2430</Words>
  <Application>Microsoft Office PowerPoint</Application>
  <PresentationFormat>Ευρεία οθόνη</PresentationFormat>
  <Paragraphs>421</Paragraphs>
  <Slides>24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Roboto Regular</vt:lpstr>
      <vt:lpstr>Wingdings</vt:lpstr>
      <vt:lpstr>Θέμα του Office</vt:lpstr>
      <vt:lpstr>think-cell Slide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Μάγδα Τσιρώνη</dc:creator>
  <cp:lastModifiedBy>NIKOS PAPATHANASIS</cp:lastModifiedBy>
  <cp:revision>528</cp:revision>
  <dcterms:created xsi:type="dcterms:W3CDTF">2021-06-13T18:36:20Z</dcterms:created>
  <dcterms:modified xsi:type="dcterms:W3CDTF">2022-03-03T13:37:00Z</dcterms:modified>
</cp:coreProperties>
</file>